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4"/>
    <p:restoredTop sz="85000"/>
  </p:normalViewPr>
  <p:slideViewPr>
    <p:cSldViewPr snapToGrid="0" snapToObjects="1">
      <p:cViewPr varScale="1">
        <p:scale>
          <a:sx n="116" d="100"/>
          <a:sy n="116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412B-E48F-2146-9762-BD24B3B861F6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1DABE-A8C6-6D4C-9294-228D43D4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this memory cell c is set to be either -1 or 1 depending on whether the subject is singular or plural</a:t>
            </a:r>
          </a:p>
          <a:p>
            <a:endParaRPr lang="en-US" dirty="0"/>
          </a:p>
          <a:p>
            <a:r>
              <a:rPr lang="en-US" dirty="0"/>
              <a:t>The memory cell will memorize this information all the way until the verb needs to be produced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job</a:t>
            </a:r>
            <a:r>
              <a:rPr lang="en-US" dirty="0"/>
              <a:t> of the gate (gamma) is to decide when to update this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1DABE-A8C6-6D4C-9294-228D43D47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During the forward direction, do not haste to output predictions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Now the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&lt;3&gt;</m:t>
                        </m:r>
                      </m:sup>
                    </m:sSup>
                  </m:oMath>
                </a14:m>
                <a:r>
                  <a:rPr lang="en-US" sz="1200" dirty="0"/>
                  <a:t> uses</a:t>
                </a:r>
                <a:r>
                  <a:rPr lang="en-US" sz="1200" baseline="0" dirty="0"/>
                  <a:t> both the first two words “He said” and the word “Roosevelt”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During the forward direction, do not haste to output predictions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Now the prediction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𝑦 ̂^(&lt;3&gt;)</a:t>
                </a:r>
                <a:r>
                  <a:rPr lang="en-US" sz="1200" dirty="0"/>
                  <a:t> uses</a:t>
                </a:r>
                <a:r>
                  <a:rPr lang="en-US" sz="1200" baseline="0" dirty="0"/>
                  <a:t> both the first two words “He said” and the word “Roosevelt”</a:t>
                </a:r>
                <a:endParaRPr lang="en-US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1DABE-A8C6-6D4C-9294-228D43D475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learning very complex functions, it is sometimes useful to stack multiple layers of RNNs together to build deeper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1DABE-A8C6-6D4C-9294-228D43D47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1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6035-F156-0E43-961B-D4C28392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65BD5-8FF6-E94E-A29C-D716A84F0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ABF-036E-364E-9054-5E8B475B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2955-6A68-2A46-8DA5-62E8355B3061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2EB8-B191-A348-8966-7B4C2C36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6701-8E0E-234F-9092-B68A67A8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6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E59D-C5FE-F94C-8C2F-788C8B85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B07C7-4180-E44F-A2BC-65142111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FA2EF-5B76-DC4A-82C4-5B975D077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05B9-E0E6-3247-9556-91A52FB48B72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AF14-6F14-734D-B3F7-1D78FC69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FDE1-1482-294C-933F-E15B12E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73152-7B6C-ED4C-843A-2C50DBDED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457D9-FCF1-D241-9FA9-BE3F3A74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7194-7FF7-7C4E-AEDF-0AE14266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BF0D-0387-D643-82A0-BDCF4B8BD26C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AC6D2-85E3-A045-872D-32524C76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D3EB0-B990-194E-8ADB-13462AAF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0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75C6-AC52-854D-B96D-D6CB6A95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9EFA-E954-1B49-929E-5CB5F859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D11B8-4F24-0D4C-84EE-8D0DDA33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87D8-FD76-AC4D-B43B-10A7041B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FE4C-E0E8-404E-95B9-43154208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1DB7-6952-5C44-BA46-311CC22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02FD-1F0F-7546-A685-9E8AD03A6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C1E2B-89FB-3042-B068-8BFA7D5A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FC14-6FBB-2F48-9F5F-B6BFC164E231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2B99-5682-DC42-BF1C-BBCB548E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C9446-A49B-C842-8D31-25C1D37B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A083-6047-C844-93B5-8C02CE68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ECB5-5E9A-0E44-AE4D-F48B389F0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61F4C-C39F-0843-96C8-90609190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FAA20-5A11-894C-9D67-7B943D6C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942DF-2EA8-B749-90CB-EE4DEACBAF8D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F7961-374A-B34A-A18C-6B3699AB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9B537-746B-8D4E-8E4C-8FD440D1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2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159E-6A7A-5544-BDB4-E6485152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BA9D-936C-1B43-99D5-3530AD259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68029-3358-E649-9954-7AEA1C89F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AEA4E-F8E2-8649-8290-82D3EA0CB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830DB-6BD1-4349-B155-557F7AB5A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CDAAB-B4A9-754B-9004-1A86E068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339F-CA8F-9745-A5B4-EDC7468E5A43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7C2D6-5B2D-CC4D-9C54-E13EB2E6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D9445-94F8-064B-919E-340BD23B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7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C126-0F1A-0E4E-99EB-9AB6983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0F09F-1995-C949-8A10-F61929F8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4793-60C2-074C-9B7A-19F27973BD9D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E7B49-A47D-4746-B86E-F3686887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0F489-E567-D844-A410-505003D7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060CA-2C6E-9A46-953C-D54D3906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078A7-01A0-8147-827B-033A1364FEB2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D631E-40A1-2B42-AAA2-FB597B1C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D50AE-8EBE-824D-A40D-14BE1CBA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821F-8D58-1E46-90C1-B3103EC8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A52C-D930-8043-B14F-6CD641867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E374A-0750-C546-BB6D-385CF29DF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68D1B-4E8F-E04F-A65B-06BC0EE4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E8D62-989D-1442-8E27-F6369B1577B5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57E23-406B-BD41-8E02-3251AE71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86A17-A1E0-CC4C-BC45-8B01487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5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AA48-C09E-5041-B64C-306EDD03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8632A-90B3-604E-A0F4-BE62BFCFA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3C8E-0D29-954C-A657-4181B4F43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C6645-76D1-BE42-8D75-60F81074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BA58-2364-7341-AA43-DA6D47F249CA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BB8FE-B9FE-D445-A7F8-AA5F4C70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E574C-D91A-C449-A711-7A754200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1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8BBD3-F8D8-AD4C-A4D6-2F38E552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8ED02-7CAD-7C40-99D4-0C351639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1D0F-C6FD-7A41-8986-EA4752830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E3D3A-D79B-2C4F-B6EB-5CE99F10B0F6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3C5FD-78C1-8E4A-89A9-181F442E8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B8F8-EEF2-AE4A-968C-C76A93EBA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2DAD-A2F0-D94C-99D2-25241C7B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7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6.png"/><Relationship Id="rId3" Type="http://schemas.openxmlformats.org/officeDocument/2006/relationships/image" Target="../media/image69.tiff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5.png"/><Relationship Id="rId2" Type="http://schemas.openxmlformats.org/officeDocument/2006/relationships/image" Target="../media/image1.tiff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hyperlink" Target="http://colah.github.io/posts/2015-08-Understanding-LSTMs/" TargetMode="External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.tiff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6.png"/><Relationship Id="rId10" Type="http://schemas.openxmlformats.org/officeDocument/2006/relationships/image" Target="../media/image134.png"/><Relationship Id="rId4" Type="http://schemas.openxmlformats.org/officeDocument/2006/relationships/image" Target="../media/image125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.tiff"/><Relationship Id="rId7" Type="http://schemas.openxmlformats.org/officeDocument/2006/relationships/image" Target="../media/image146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56.png"/><Relationship Id="rId5" Type="http://schemas.openxmlformats.org/officeDocument/2006/relationships/image" Target="../media/image140.png"/><Relationship Id="rId15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65.png"/><Relationship Id="rId4" Type="http://schemas.openxmlformats.org/officeDocument/2006/relationships/image" Target="../media/image139.png"/><Relationship Id="rId9" Type="http://schemas.openxmlformats.org/officeDocument/2006/relationships/image" Target="../media/image148.png"/><Relationship Id="rId1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.tiff"/><Relationship Id="rId21" Type="http://schemas.openxmlformats.org/officeDocument/2006/relationships/image" Target="../media/image182.png"/><Relationship Id="rId34" Type="http://schemas.openxmlformats.org/officeDocument/2006/relationships/image" Target="../media/image195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19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32" Type="http://schemas.openxmlformats.org/officeDocument/2006/relationships/image" Target="../media/image193.png"/><Relationship Id="rId5" Type="http://schemas.openxmlformats.org/officeDocument/2006/relationships/image" Target="../media/image107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189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192.png"/><Relationship Id="rId4" Type="http://schemas.openxmlformats.org/officeDocument/2006/relationships/image" Target="../media/image92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Relationship Id="rId30" Type="http://schemas.openxmlformats.org/officeDocument/2006/relationships/image" Target="../media/image191.png"/><Relationship Id="rId35" Type="http://schemas.openxmlformats.org/officeDocument/2006/relationships/image" Target="../media/image196.png"/><Relationship Id="rId8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s://pytorch.org/tutorials/intermediate/char_rnn_classification_tutoria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3.png"/><Relationship Id="rId26" Type="http://schemas.openxmlformats.org/officeDocument/2006/relationships/image" Target="../media/image7.png"/><Relationship Id="rId39" Type="http://schemas.openxmlformats.org/officeDocument/2006/relationships/image" Target="../media/image20.png"/><Relationship Id="rId21" Type="http://schemas.openxmlformats.org/officeDocument/2006/relationships/image" Target="../media/image155.png"/><Relationship Id="rId34" Type="http://schemas.openxmlformats.org/officeDocument/2006/relationships/image" Target="../media/image15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7" Type="http://schemas.openxmlformats.org/officeDocument/2006/relationships/image" Target="../media/image136.png"/><Relationship Id="rId2" Type="http://schemas.openxmlformats.org/officeDocument/2006/relationships/image" Target="../media/image1.tiff"/><Relationship Id="rId16" Type="http://schemas.openxmlformats.org/officeDocument/2006/relationships/image" Target="../media/image152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43.png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37" Type="http://schemas.openxmlformats.org/officeDocument/2006/relationships/image" Target="../media/image18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" Type="http://schemas.openxmlformats.org/officeDocument/2006/relationships/image" Target="../media/image128.png"/><Relationship Id="rId15" Type="http://schemas.openxmlformats.org/officeDocument/2006/relationships/image" Target="../media/image151.png"/><Relationship Id="rId23" Type="http://schemas.openxmlformats.org/officeDocument/2006/relationships/image" Target="../media/image157.png"/><Relationship Id="rId28" Type="http://schemas.openxmlformats.org/officeDocument/2006/relationships/image" Target="../media/image9.png"/><Relationship Id="rId36" Type="http://schemas.openxmlformats.org/officeDocument/2006/relationships/image" Target="../media/image17.png"/><Relationship Id="rId10" Type="http://schemas.openxmlformats.org/officeDocument/2006/relationships/image" Target="../media/image142.png"/><Relationship Id="rId19" Type="http://schemas.openxmlformats.org/officeDocument/2006/relationships/image" Target="../media/image4.png"/><Relationship Id="rId31" Type="http://schemas.openxmlformats.org/officeDocument/2006/relationships/image" Target="../media/image12.png"/><Relationship Id="rId44" Type="http://schemas.openxmlformats.org/officeDocument/2006/relationships/image" Target="../media/image25.png"/><Relationship Id="rId4" Type="http://schemas.openxmlformats.org/officeDocument/2006/relationships/image" Target="../media/image127.png"/><Relationship Id="rId9" Type="http://schemas.openxmlformats.org/officeDocument/2006/relationships/image" Target="../media/image138.png"/><Relationship Id="rId14" Type="http://schemas.openxmlformats.org/officeDocument/2006/relationships/image" Target="../media/image150.png"/><Relationship Id="rId22" Type="http://schemas.openxmlformats.org/officeDocument/2006/relationships/image" Target="../media/image80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image" Target="../media/image29.png"/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12" Type="http://schemas.openxmlformats.org/officeDocument/2006/relationships/image" Target="../media/image144.png"/><Relationship Id="rId17" Type="http://schemas.openxmlformats.org/officeDocument/2006/relationships/image" Target="../media/image153.png"/><Relationship Id="rId25" Type="http://schemas.openxmlformats.org/officeDocument/2006/relationships/image" Target="../media/image6.png"/><Relationship Id="rId33" Type="http://schemas.openxmlformats.org/officeDocument/2006/relationships/image" Target="../media/image14.png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20" Type="http://schemas.openxmlformats.org/officeDocument/2006/relationships/image" Target="../media/image154.png"/><Relationship Id="rId4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.tif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1.tiff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hyperlink" Target="http://colah.github.io/posts/2015-08-Understanding-LSTMs/" TargetMode="External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FC3B-139F-D247-8FFA-9EB675C00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17: Recurrent Neural Network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48718-6261-A840-B1B5-78225796D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8B453-E02F-5747-A5D4-84A26EB0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87BD-55E5-E443-A4C9-8B6EC506F96C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9DA6D-68B0-A44C-83C4-A26234ED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416D-8637-6A44-A81E-51129D3E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29B-93BB-6D4F-96C4-79C40F534019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25B13-C086-044E-A74C-B78F6CF5A625}"/>
              </a:ext>
            </a:extLst>
          </p:cNvPr>
          <p:cNvSpPr txBox="1"/>
          <p:nvPr/>
        </p:nvSpPr>
        <p:spPr>
          <a:xfrm>
            <a:off x="5437383" y="5874027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Slides inspired by the </a:t>
            </a:r>
            <a:r>
              <a:rPr lang="en-US" dirty="0" err="1">
                <a:solidFill>
                  <a:schemeClr val="accent3"/>
                </a:solidFill>
              </a:rPr>
              <a:t>deeplearning.ai</a:t>
            </a:r>
            <a:r>
              <a:rPr lang="en-US" dirty="0">
                <a:solidFill>
                  <a:schemeClr val="accent3"/>
                </a:solidFill>
              </a:rPr>
              <a:t> series courses on </a:t>
            </a:r>
            <a:r>
              <a:rPr lang="en-US" dirty="0" err="1">
                <a:solidFill>
                  <a:schemeClr val="accent3"/>
                </a:solidFill>
              </a:rPr>
              <a:t>Coursera.org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D5D78-F456-6D4F-85DE-F2C2A002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747F-735C-A544-9472-627AEEA7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7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Long Short Term Memory (LSTM) unit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B46A8-7AE2-214F-840B-E88A50DD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8714C-C95F-2F48-8E96-26100724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BD1F5-157D-4644-AA7A-2DF80A92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A8A90-D157-0A40-ACDC-66EBA07A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B80EA9-4115-3A43-96B4-CDAA5CFAC26E}"/>
                  </a:ext>
                </a:extLst>
              </p:cNvPr>
              <p:cNvSpPr txBox="1"/>
              <p:nvPr/>
            </p:nvSpPr>
            <p:spPr>
              <a:xfrm>
                <a:off x="1494442" y="1441609"/>
                <a:ext cx="2544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Separate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B80EA9-4115-3A43-96B4-CDAA5CFAC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442" y="1441609"/>
                <a:ext cx="2544158" cy="369332"/>
              </a:xfrm>
              <a:prstGeom prst="rect">
                <a:avLst/>
              </a:prstGeom>
              <a:blipFill>
                <a:blip r:embed="rId3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7A94D3F-E25A-604A-B1FA-111149D66EE9}"/>
              </a:ext>
            </a:extLst>
          </p:cNvPr>
          <p:cNvSpPr txBox="1"/>
          <p:nvPr/>
        </p:nvSpPr>
        <p:spPr>
          <a:xfrm>
            <a:off x="359003" y="2193131"/>
            <a:ext cx="113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ABFF52-3458-994A-A1B8-58BE9A8FE5CB}"/>
                  </a:ext>
                </a:extLst>
              </p:cNvPr>
              <p:cNvSpPr/>
              <p:nvPr/>
            </p:nvSpPr>
            <p:spPr>
              <a:xfrm>
                <a:off x="1881383" y="2208520"/>
                <a:ext cx="34000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1ABFF52-3458-994A-A1B8-58BE9A8FE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83" y="2208520"/>
                <a:ext cx="3400033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F882AA-154A-254D-B04E-68A02AFEB40B}"/>
              </a:ext>
            </a:extLst>
          </p:cNvPr>
          <p:cNvSpPr txBox="1"/>
          <p:nvPr/>
        </p:nvSpPr>
        <p:spPr>
          <a:xfrm>
            <a:off x="364613" y="2775376"/>
            <a:ext cx="133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577F9-FF66-4A4A-B506-E55347EE9DE5}"/>
                  </a:ext>
                </a:extLst>
              </p:cNvPr>
              <p:cNvSpPr txBox="1"/>
              <p:nvPr/>
            </p:nvSpPr>
            <p:spPr>
              <a:xfrm>
                <a:off x="1881383" y="2806153"/>
                <a:ext cx="2962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6577F9-FF66-4A4A-B506-E55347EE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83" y="2806153"/>
                <a:ext cx="2962349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7DA0EE-9933-5744-8AFF-875FB279F5CD}"/>
              </a:ext>
            </a:extLst>
          </p:cNvPr>
          <p:cNvSpPr txBox="1"/>
          <p:nvPr/>
        </p:nvSpPr>
        <p:spPr>
          <a:xfrm>
            <a:off x="364613" y="3373009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2520E8-133F-B247-8368-BDDC56A982B8}"/>
                  </a:ext>
                </a:extLst>
              </p:cNvPr>
              <p:cNvSpPr txBox="1"/>
              <p:nvPr/>
            </p:nvSpPr>
            <p:spPr>
              <a:xfrm>
                <a:off x="1826528" y="3416242"/>
                <a:ext cx="3037819" cy="362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2520E8-133F-B247-8368-BDDC56A9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28" y="3416242"/>
                <a:ext cx="3037819" cy="362728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CF4AED3-5536-6E4D-8CB4-66CDA7EC4C2B}"/>
              </a:ext>
            </a:extLst>
          </p:cNvPr>
          <p:cNvSpPr txBox="1"/>
          <p:nvPr/>
        </p:nvSpPr>
        <p:spPr>
          <a:xfrm>
            <a:off x="359003" y="4007272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397A71-922B-9D45-879C-884C7A370AEB}"/>
                  </a:ext>
                </a:extLst>
              </p:cNvPr>
              <p:cNvSpPr txBox="1"/>
              <p:nvPr/>
            </p:nvSpPr>
            <p:spPr>
              <a:xfrm>
                <a:off x="1826528" y="4045558"/>
                <a:ext cx="29885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397A71-922B-9D45-879C-884C7A370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28" y="4045558"/>
                <a:ext cx="2988574" cy="33855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20DC16-BAB8-2B44-A9F6-FFD41CCAE635}"/>
                  </a:ext>
                </a:extLst>
              </p:cNvPr>
              <p:cNvSpPr txBox="1"/>
              <p:nvPr/>
            </p:nvSpPr>
            <p:spPr>
              <a:xfrm>
                <a:off x="1875773" y="4659856"/>
                <a:ext cx="2920479" cy="362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20DC16-BAB8-2B44-A9F6-FFD41CCAE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73" y="4659856"/>
                <a:ext cx="2920479" cy="362728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D40DE9-2688-0C46-8F58-3D6E13AE6011}"/>
                  </a:ext>
                </a:extLst>
              </p:cNvPr>
              <p:cNvSpPr txBox="1"/>
              <p:nvPr/>
            </p:nvSpPr>
            <p:spPr>
              <a:xfrm>
                <a:off x="1875773" y="5214994"/>
                <a:ext cx="22656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D40DE9-2688-0C46-8F58-3D6E13AE6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73" y="5214994"/>
                <a:ext cx="2265685" cy="338554"/>
              </a:xfrm>
              <a:prstGeom prst="rect">
                <a:avLst/>
              </a:prstGeom>
              <a:blipFill>
                <a:blip r:embed="rId9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389F5B1-FFA1-0F4B-860B-F39EDAD9669E}"/>
              </a:ext>
            </a:extLst>
          </p:cNvPr>
          <p:cNvSpPr/>
          <p:nvPr/>
        </p:nvSpPr>
        <p:spPr>
          <a:xfrm>
            <a:off x="1875773" y="2775376"/>
            <a:ext cx="403083" cy="160122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C7E88-3BBA-FE4A-9F26-6D7A83586446}"/>
              </a:ext>
            </a:extLst>
          </p:cNvPr>
          <p:cNvSpPr txBox="1"/>
          <p:nvPr/>
        </p:nvSpPr>
        <p:spPr>
          <a:xfrm>
            <a:off x="8153400" y="1441609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8F32BB-D1AD-C941-9E40-C5525F80923F}"/>
                  </a:ext>
                </a:extLst>
              </p:cNvPr>
              <p:cNvSpPr/>
              <p:nvPr/>
            </p:nvSpPr>
            <p:spPr>
              <a:xfrm>
                <a:off x="10377504" y="1456998"/>
                <a:ext cx="13215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8F32BB-D1AD-C941-9E40-C5525F809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504" y="1456998"/>
                <a:ext cx="132151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C341B02-D84B-684C-A88B-2D39FA586758}"/>
                  </a:ext>
                </a:extLst>
              </p:cNvPr>
              <p:cNvSpPr/>
              <p:nvPr/>
            </p:nvSpPr>
            <p:spPr>
              <a:xfrm>
                <a:off x="7645464" y="2193131"/>
                <a:ext cx="3756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C341B02-D84B-684C-A88B-2D39FA586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64" y="2193131"/>
                <a:ext cx="3756028" cy="338554"/>
              </a:xfrm>
              <a:prstGeom prst="rect">
                <a:avLst/>
              </a:prstGeom>
              <a:blipFill>
                <a:blip r:embed="rId11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AEB07-B8B6-6F4D-888F-242182A3A30C}"/>
                  </a:ext>
                </a:extLst>
              </p:cNvPr>
              <p:cNvSpPr txBox="1"/>
              <p:nvPr/>
            </p:nvSpPr>
            <p:spPr>
              <a:xfrm>
                <a:off x="7645464" y="2744598"/>
                <a:ext cx="29481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AEB07-B8B6-6F4D-888F-242182A3A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64" y="2744598"/>
                <a:ext cx="2948179" cy="338554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6D5E15-7B37-B141-B52E-E6E5355BAD8A}"/>
                  </a:ext>
                </a:extLst>
              </p:cNvPr>
              <p:cNvSpPr txBox="1"/>
              <p:nvPr/>
            </p:nvSpPr>
            <p:spPr>
              <a:xfrm>
                <a:off x="7645464" y="3895840"/>
                <a:ext cx="3455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6D5E15-7B37-B141-B52E-E6E5355BA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64" y="3895840"/>
                <a:ext cx="3455754" cy="338554"/>
              </a:xfrm>
              <a:prstGeom prst="rect">
                <a:avLst/>
              </a:prstGeom>
              <a:blipFill>
                <a:blip r:embed="rId1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5DF1CC-6078-F24E-97E8-CF674BE70710}"/>
                  </a:ext>
                </a:extLst>
              </p:cNvPr>
              <p:cNvSpPr txBox="1"/>
              <p:nvPr/>
            </p:nvSpPr>
            <p:spPr>
              <a:xfrm>
                <a:off x="7588333" y="3307311"/>
                <a:ext cx="3005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5DF1CC-6078-F24E-97E8-CF674BE7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333" y="3307311"/>
                <a:ext cx="3005310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B1A2-A156-884E-81E9-6599B8DF0C19}"/>
              </a:ext>
            </a:extLst>
          </p:cNvPr>
          <p:cNvCxnSpPr/>
          <p:nvPr/>
        </p:nvCxnSpPr>
        <p:spPr>
          <a:xfrm>
            <a:off x="2650331" y="5022584"/>
            <a:ext cx="2357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8DFE6-B61B-4F49-A83E-780B93D14EB6}"/>
              </a:ext>
            </a:extLst>
          </p:cNvPr>
          <p:cNvCxnSpPr/>
          <p:nvPr/>
        </p:nvCxnSpPr>
        <p:spPr>
          <a:xfrm>
            <a:off x="3667125" y="5022584"/>
            <a:ext cx="23574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0F2CB-0307-914F-94D0-3DBADCA2659D}"/>
              </a:ext>
            </a:extLst>
          </p:cNvPr>
          <p:cNvSpPr txBox="1"/>
          <p:nvPr/>
        </p:nvSpPr>
        <p:spPr>
          <a:xfrm>
            <a:off x="4864347" y="4601234"/>
            <a:ext cx="2364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 gates for updating and forgetting memory</a:t>
            </a:r>
          </a:p>
        </p:txBody>
      </p:sp>
    </p:spTree>
    <p:extLst>
      <p:ext uri="{BB962C8B-B14F-4D97-AF65-F5344CB8AC3E}">
        <p14:creationId xmlns:p14="http://schemas.microsoft.com/office/powerpoint/2010/main" val="2821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6E95-0507-9045-A2B2-C3ABDF3A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LSTM computation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842D6-B86F-0E4E-963F-9C279681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B9EA5-C0A1-B547-8053-F35B942B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223BF-B44D-3545-9779-C4859F04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D3122-7EE8-A244-9087-389125C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A894F-735F-A344-8FE3-7FA060B66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22" t="13418" r="33659" b="13336"/>
          <a:stretch/>
        </p:blipFill>
        <p:spPr>
          <a:xfrm>
            <a:off x="1338145" y="2361092"/>
            <a:ext cx="4007005" cy="3042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30B73D-BD8E-BA4D-BA74-6C27694D211E}"/>
                  </a:ext>
                </a:extLst>
              </p:cNvPr>
              <p:cNvSpPr/>
              <p:nvPr/>
            </p:nvSpPr>
            <p:spPr>
              <a:xfrm>
                <a:off x="3236754" y="3949177"/>
                <a:ext cx="5763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30B73D-BD8E-BA4D-BA74-6C27694D2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54" y="3949177"/>
                <a:ext cx="5763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41687C-1CCB-9244-9D42-2B2C8DC43073}"/>
                  </a:ext>
                </a:extLst>
              </p:cNvPr>
              <p:cNvSpPr/>
              <p:nvPr/>
            </p:nvSpPr>
            <p:spPr>
              <a:xfrm>
                <a:off x="1645650" y="5510566"/>
                <a:ext cx="7082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41687C-1CCB-9244-9D42-2B2C8DC43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50" y="5510566"/>
                <a:ext cx="7082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654C3-B8EA-C347-86E5-EEAA1DD0FB43}"/>
                  </a:ext>
                </a:extLst>
              </p:cNvPr>
              <p:cNvSpPr/>
              <p:nvPr/>
            </p:nvSpPr>
            <p:spPr>
              <a:xfrm>
                <a:off x="412442" y="4472544"/>
                <a:ext cx="9257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654C3-B8EA-C347-86E5-EEAA1DD0F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42" y="4472544"/>
                <a:ext cx="9257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EFD657-5C1C-7548-BB9E-D6D84C3887A8}"/>
                  </a:ext>
                </a:extLst>
              </p:cNvPr>
              <p:cNvSpPr/>
              <p:nvPr/>
            </p:nvSpPr>
            <p:spPr>
              <a:xfrm>
                <a:off x="5345150" y="4472544"/>
                <a:ext cx="706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EFD657-5C1C-7548-BB9E-D6D84C388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150" y="4472544"/>
                <a:ext cx="7060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015683-74C0-784F-85F4-D11B36808452}"/>
                  </a:ext>
                </a:extLst>
              </p:cNvPr>
              <p:cNvSpPr/>
              <p:nvPr/>
            </p:nvSpPr>
            <p:spPr>
              <a:xfrm>
                <a:off x="5345150" y="3205162"/>
                <a:ext cx="689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015683-74C0-784F-85F4-D11B36808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150" y="3205162"/>
                <a:ext cx="6892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3EA4C6-FF99-3B45-9BC0-757B20D94DFD}"/>
                  </a:ext>
                </a:extLst>
              </p:cNvPr>
              <p:cNvSpPr/>
              <p:nvPr/>
            </p:nvSpPr>
            <p:spPr>
              <a:xfrm>
                <a:off x="429242" y="3206207"/>
                <a:ext cx="908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3EA4C6-FF99-3B45-9BC0-757B20D94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42" y="3206207"/>
                <a:ext cx="9089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D8B4C-6387-E64A-877D-8AE4A53E57DA}"/>
                  </a:ext>
                </a:extLst>
              </p:cNvPr>
              <p:cNvSpPr/>
              <p:nvPr/>
            </p:nvSpPr>
            <p:spPr>
              <a:xfrm>
                <a:off x="3966116" y="2527618"/>
                <a:ext cx="706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4D8B4C-6387-E64A-877D-8AE4A53E5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16" y="2527618"/>
                <a:ext cx="7060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805409-B531-0D4A-A097-E47F8F47EF5B}"/>
                  </a:ext>
                </a:extLst>
              </p:cNvPr>
              <p:cNvSpPr txBox="1"/>
              <p:nvPr/>
            </p:nvSpPr>
            <p:spPr>
              <a:xfrm>
                <a:off x="4429629" y="1445290"/>
                <a:ext cx="528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805409-B531-0D4A-A097-E47F8F47E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629" y="1445290"/>
                <a:ext cx="528671" cy="276999"/>
              </a:xfrm>
              <a:prstGeom prst="rect">
                <a:avLst/>
              </a:prstGeom>
              <a:blipFill>
                <a:blip r:embed="rId11"/>
                <a:stretch>
                  <a:fillRect l="-9524" t="-13043" r="-238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EE25878-2A66-314B-BCBF-6ED3BDDA233D}"/>
              </a:ext>
            </a:extLst>
          </p:cNvPr>
          <p:cNvGrpSpPr/>
          <p:nvPr/>
        </p:nvGrpSpPr>
        <p:grpSpPr>
          <a:xfrm>
            <a:off x="4255316" y="2038363"/>
            <a:ext cx="833782" cy="322729"/>
            <a:chOff x="5360363" y="3805518"/>
            <a:chExt cx="833782" cy="32272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B635682-BB25-144F-A708-AB12F14FEE29}"/>
                </a:ext>
              </a:extLst>
            </p:cNvPr>
            <p:cNvSpPr/>
            <p:nvPr/>
          </p:nvSpPr>
          <p:spPr>
            <a:xfrm>
              <a:off x="5360363" y="3805518"/>
              <a:ext cx="833781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5F937-006C-E744-9B99-823F67173525}"/>
                </a:ext>
              </a:extLst>
            </p:cNvPr>
            <p:cNvSpPr txBox="1"/>
            <p:nvPr/>
          </p:nvSpPr>
          <p:spPr>
            <a:xfrm>
              <a:off x="5411623" y="3812993"/>
              <a:ext cx="782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EA8FAD-90FF-2540-98EA-34E770B86491}"/>
              </a:ext>
            </a:extLst>
          </p:cNvPr>
          <p:cNvCxnSpPr>
            <a:cxnSpLocks/>
          </p:cNvCxnSpPr>
          <p:nvPr/>
        </p:nvCxnSpPr>
        <p:spPr>
          <a:xfrm flipV="1">
            <a:off x="4693965" y="1782684"/>
            <a:ext cx="0" cy="2556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7CF9E-CD2F-6C44-84EC-5958ACFDB193}"/>
                  </a:ext>
                </a:extLst>
              </p:cNvPr>
              <p:cNvSpPr/>
              <p:nvPr/>
            </p:nvSpPr>
            <p:spPr>
              <a:xfrm>
                <a:off x="1803770" y="3786664"/>
                <a:ext cx="392030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7CF9E-CD2F-6C44-84EC-5958ACFDB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70" y="3786664"/>
                <a:ext cx="392030" cy="3250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2662EE-32C9-0D4F-8E6C-ABAC5AF33B1E}"/>
                  </a:ext>
                </a:extLst>
              </p:cNvPr>
              <p:cNvSpPr/>
              <p:nvPr/>
            </p:nvSpPr>
            <p:spPr>
              <a:xfrm>
                <a:off x="2332275" y="3795287"/>
                <a:ext cx="3967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2662EE-32C9-0D4F-8E6C-ABAC5AF33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75" y="3795287"/>
                <a:ext cx="39677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15D2F0-E9CE-E747-A0DB-8F0BEC32A682}"/>
                  </a:ext>
                </a:extLst>
              </p:cNvPr>
              <p:cNvSpPr/>
              <p:nvPr/>
            </p:nvSpPr>
            <p:spPr>
              <a:xfrm>
                <a:off x="3689459" y="3641398"/>
                <a:ext cx="3894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15D2F0-E9CE-E747-A0DB-8F0BEC32A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9" y="3641398"/>
                <a:ext cx="38940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A1B0E9-BBD1-1843-9E05-DF07E9CDCC2A}"/>
              </a:ext>
            </a:extLst>
          </p:cNvPr>
          <p:cNvSpPr txBox="1"/>
          <p:nvPr/>
        </p:nvSpPr>
        <p:spPr>
          <a:xfrm>
            <a:off x="838200" y="6023453"/>
            <a:ext cx="488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15"/>
              </a:rPr>
              <a:t>http://colah.github.io/posts/2015-08-Understanding-LSTMs/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A25C10-7097-F744-A7DC-3C87BC93AA4F}"/>
                  </a:ext>
                </a:extLst>
              </p:cNvPr>
              <p:cNvSpPr txBox="1"/>
              <p:nvPr/>
            </p:nvSpPr>
            <p:spPr>
              <a:xfrm>
                <a:off x="7014116" y="1905319"/>
                <a:ext cx="4363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passed on between time steps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A25C10-7097-F744-A7DC-3C87BC93A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116" y="1905319"/>
                <a:ext cx="4363844" cy="646331"/>
              </a:xfrm>
              <a:prstGeom prst="rect">
                <a:avLst/>
              </a:prstGeom>
              <a:blipFill>
                <a:blip r:embed="rId16"/>
                <a:stretch>
                  <a:fillRect l="-1163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AAA8976-8689-524F-A681-33AB6B59253B}"/>
              </a:ext>
            </a:extLst>
          </p:cNvPr>
          <p:cNvSpPr/>
          <p:nvPr/>
        </p:nvSpPr>
        <p:spPr>
          <a:xfrm>
            <a:off x="1159727" y="3100039"/>
            <a:ext cx="4809893" cy="54135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20EE5-6D8A-A74B-BD60-3C26A92405EF}"/>
              </a:ext>
            </a:extLst>
          </p:cNvPr>
          <p:cNvSpPr txBox="1"/>
          <p:nvPr/>
        </p:nvSpPr>
        <p:spPr>
          <a:xfrm>
            <a:off x="7014116" y="2864926"/>
            <a:ext cx="449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pathway allows for memorizing long term dependencies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6A844-983E-9F41-8A4C-5659E6789092}"/>
              </a:ext>
            </a:extLst>
          </p:cNvPr>
          <p:cNvSpPr txBox="1"/>
          <p:nvPr/>
        </p:nvSpPr>
        <p:spPr>
          <a:xfrm>
            <a:off x="7017471" y="3949175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the name “Long Short Term”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AF04C-6D63-2E4E-A95A-46D3537839E6}"/>
              </a:ext>
            </a:extLst>
          </p:cNvPr>
          <p:cNvSpPr txBox="1"/>
          <p:nvPr/>
        </p:nvSpPr>
        <p:spPr>
          <a:xfrm>
            <a:off x="7038277" y="4444952"/>
            <a:ext cx="4363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100" i="1" dirty="0"/>
              <a:t>"Recurrent networks can in principle use their feedback connections to store representations of recent input events in the form of activations ("short-term memory", as opposed to "long-term memory embodied by slowly changing weights)</a:t>
            </a:r>
            <a:r>
              <a:rPr lang="en-US" sz="1100" dirty="0"/>
              <a:t>” (</a:t>
            </a:r>
            <a:r>
              <a:rPr lang="en-US" sz="1100" dirty="0" err="1"/>
              <a:t>Hochreiter</a:t>
            </a:r>
            <a:r>
              <a:rPr lang="en-US" sz="1100" dirty="0"/>
              <a:t> &amp; </a:t>
            </a:r>
            <a:r>
              <a:rPr lang="en-US" sz="1100" dirty="0" err="1"/>
              <a:t>Schmidhuber</a:t>
            </a:r>
            <a:r>
              <a:rPr lang="en-US" sz="11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63109A-1AE6-0F49-964E-9AB2FAC05139}"/>
                  </a:ext>
                </a:extLst>
              </p:cNvPr>
              <p:cNvSpPr/>
              <p:nvPr/>
            </p:nvSpPr>
            <p:spPr>
              <a:xfrm>
                <a:off x="7703629" y="5340838"/>
                <a:ext cx="2508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: long term memory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63109A-1AE6-0F49-964E-9AB2FAC05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629" y="5340838"/>
                <a:ext cx="2508957" cy="369332"/>
              </a:xfrm>
              <a:prstGeom prst="rect">
                <a:avLst/>
              </a:prstGeom>
              <a:blipFill>
                <a:blip r:embed="rId17"/>
                <a:stretch>
                  <a:fillRect t="-6667" r="-10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D8B0A4-679A-8345-8382-106EE0126E61}"/>
                  </a:ext>
                </a:extLst>
              </p:cNvPr>
              <p:cNvSpPr/>
              <p:nvPr/>
            </p:nvSpPr>
            <p:spPr>
              <a:xfrm>
                <a:off x="7703629" y="5710170"/>
                <a:ext cx="2610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: short term memory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D8B0A4-679A-8345-8382-106EE0126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629" y="5710170"/>
                <a:ext cx="2610715" cy="369332"/>
              </a:xfrm>
              <a:prstGeom prst="rect">
                <a:avLst/>
              </a:prstGeom>
              <a:blipFill>
                <a:blip r:embed="rId18"/>
                <a:stretch>
                  <a:fillRect t="-6667" r="-97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6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4447-EF1F-6E46-8ED9-EE207186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7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Full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A36F-C7D0-1340-B0F6-BEB47739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0E506-31E1-5341-9DA1-03C78599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87383-DAC5-6544-A43A-D7AC567E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E0A12-78E4-DE42-98EC-21533D7B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71" y="1549147"/>
            <a:ext cx="5449229" cy="2045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4F609-FFE7-334B-8667-93DDF23D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AC6527-2211-C64B-835F-1B0DDDA04D7D}"/>
              </a:ext>
            </a:extLst>
          </p:cNvPr>
          <p:cNvSpPr txBox="1"/>
          <p:nvPr/>
        </p:nvSpPr>
        <p:spPr>
          <a:xfrm>
            <a:off x="1977483" y="24458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236BB-CCA5-7642-9EEC-8F8EFFC15A96}"/>
              </a:ext>
            </a:extLst>
          </p:cNvPr>
          <p:cNvSpPr txBox="1"/>
          <p:nvPr/>
        </p:nvSpPr>
        <p:spPr>
          <a:xfrm>
            <a:off x="8610600" y="24458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156CD6-1D1C-E541-9152-93EF7353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71" y="4106067"/>
            <a:ext cx="5532863" cy="2068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97BA0-6581-5340-956E-95B2957E4976}"/>
              </a:ext>
            </a:extLst>
          </p:cNvPr>
          <p:cNvSpPr txBox="1"/>
          <p:nvPr/>
        </p:nvSpPr>
        <p:spPr>
          <a:xfrm>
            <a:off x="1513776" y="16367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0603-64DB-A54B-957E-C8E68151E8B3}"/>
              </a:ext>
            </a:extLst>
          </p:cNvPr>
          <p:cNvSpPr txBox="1"/>
          <p:nvPr/>
        </p:nvSpPr>
        <p:spPr>
          <a:xfrm>
            <a:off x="1513776" y="421642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RNN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EEF04-0B61-6D44-B1F0-8135C3EB4C97}"/>
              </a:ext>
            </a:extLst>
          </p:cNvPr>
          <p:cNvSpPr/>
          <p:nvPr/>
        </p:nvSpPr>
        <p:spPr>
          <a:xfrm>
            <a:off x="2559204" y="2006032"/>
            <a:ext cx="5739161" cy="5243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AA61BF-8D4D-234A-8D41-6A3EF74B04A4}"/>
              </a:ext>
            </a:extLst>
          </p:cNvPr>
          <p:cNvSpPr txBox="1"/>
          <p:nvPr/>
        </p:nvSpPr>
        <p:spPr>
          <a:xfrm>
            <a:off x="8443332" y="2083539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term memory</a:t>
            </a:r>
          </a:p>
        </p:txBody>
      </p:sp>
    </p:spTree>
    <p:extLst>
      <p:ext uri="{BB962C8B-B14F-4D97-AF65-F5344CB8AC3E}">
        <p14:creationId xmlns:p14="http://schemas.microsoft.com/office/powerpoint/2010/main" val="265192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E5-C0A5-3B47-A133-825B7425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1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Simpler graph 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5DCD2-14AA-CB4F-8036-14B2C17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5D19E-8984-CB4B-AFE7-2C3BC18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08FD8-F47E-8E4E-8974-A2A9C14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F92FC-EC1E-8041-A408-C670F883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12EE5-AC8F-2543-ABEF-F744E2D155E8}"/>
                  </a:ext>
                </a:extLst>
              </p:cNvPr>
              <p:cNvSpPr txBox="1"/>
              <p:nvPr/>
            </p:nvSpPr>
            <p:spPr>
              <a:xfrm>
                <a:off x="838200" y="173280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12EE5-AC8F-2543-ABEF-F744E2D1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2804"/>
                <a:ext cx="418961" cy="215444"/>
              </a:xfrm>
              <a:prstGeom prst="rect">
                <a:avLst/>
              </a:prstGeom>
              <a:blipFill>
                <a:blip r:embed="rId3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EC0126-98C5-8847-8B41-C78F7182D220}"/>
                  </a:ext>
                </a:extLst>
              </p:cNvPr>
              <p:cNvSpPr txBox="1"/>
              <p:nvPr/>
            </p:nvSpPr>
            <p:spPr>
              <a:xfrm>
                <a:off x="1843998" y="240143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EC0126-98C5-8847-8B41-C78F7182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98" y="2401439"/>
                <a:ext cx="421206" cy="215444"/>
              </a:xfrm>
              <a:prstGeom prst="rect">
                <a:avLst/>
              </a:prstGeom>
              <a:blipFill>
                <a:blip r:embed="rId4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00B339C-E00E-9F43-A191-35FEAB29DA99}"/>
              </a:ext>
            </a:extLst>
          </p:cNvPr>
          <p:cNvSpPr/>
          <p:nvPr/>
        </p:nvSpPr>
        <p:spPr>
          <a:xfrm>
            <a:off x="1717977" y="162644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56820-EDDF-2745-9626-E36D7E6D8267}"/>
                  </a:ext>
                </a:extLst>
              </p:cNvPr>
              <p:cNvSpPr txBox="1"/>
              <p:nvPr/>
            </p:nvSpPr>
            <p:spPr>
              <a:xfrm>
                <a:off x="1842324" y="173280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56820-EDDF-2745-9626-E36D7E6D8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24" y="1732804"/>
                <a:ext cx="418961" cy="215444"/>
              </a:xfrm>
              <a:prstGeom prst="rect">
                <a:avLst/>
              </a:prstGeom>
              <a:blipFill>
                <a:blip r:embed="rId5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F21EA-62C8-0747-BE75-93177AC14308}"/>
                  </a:ext>
                </a:extLst>
              </p:cNvPr>
              <p:cNvSpPr txBox="1"/>
              <p:nvPr/>
            </p:nvSpPr>
            <p:spPr>
              <a:xfrm>
                <a:off x="1840079" y="106591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1F21EA-62C8-0747-BE75-93177AC1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79" y="1065914"/>
                <a:ext cx="424988" cy="215444"/>
              </a:xfrm>
              <a:prstGeom prst="rect">
                <a:avLst/>
              </a:prstGeom>
              <a:blipFill>
                <a:blip r:embed="rId6"/>
                <a:stretch>
                  <a:fillRect l="-8824" t="-29412" r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8C906-B041-D246-B511-9B5630F687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257161" y="1840526"/>
            <a:ext cx="460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74D14-FDF0-6D44-8D74-C5DFC0861D6B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2051806" y="128135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A3B1E2-625B-6344-9534-518AF43C52F5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2051806" y="205461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3AC63C-C8D4-1E4A-9C38-065C16EB8D6A}"/>
                  </a:ext>
                </a:extLst>
              </p:cNvPr>
              <p:cNvSpPr txBox="1"/>
              <p:nvPr/>
            </p:nvSpPr>
            <p:spPr>
              <a:xfrm>
                <a:off x="2834808" y="240143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3AC63C-C8D4-1E4A-9C38-065C16EB8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08" y="2401439"/>
                <a:ext cx="421206" cy="215444"/>
              </a:xfrm>
              <a:prstGeom prst="rect">
                <a:avLst/>
              </a:prstGeom>
              <a:blipFill>
                <a:blip r:embed="rId7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8A5ABC4-DD9D-B547-8FDE-AB4F7F721319}"/>
              </a:ext>
            </a:extLst>
          </p:cNvPr>
          <p:cNvSpPr/>
          <p:nvPr/>
        </p:nvSpPr>
        <p:spPr>
          <a:xfrm>
            <a:off x="2708787" y="162644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472D33-DA96-4A43-88F9-8300F3ACCACA}"/>
                  </a:ext>
                </a:extLst>
              </p:cNvPr>
              <p:cNvSpPr txBox="1"/>
              <p:nvPr/>
            </p:nvSpPr>
            <p:spPr>
              <a:xfrm>
                <a:off x="2833134" y="173280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472D33-DA96-4A43-88F9-8300F3ACC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34" y="1732804"/>
                <a:ext cx="418961" cy="215444"/>
              </a:xfrm>
              <a:prstGeom prst="rect">
                <a:avLst/>
              </a:prstGeom>
              <a:blipFill>
                <a:blip r:embed="rId8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8AC786-C68E-D74E-8FA1-78C25E1D3D0D}"/>
                  </a:ext>
                </a:extLst>
              </p:cNvPr>
              <p:cNvSpPr txBox="1"/>
              <p:nvPr/>
            </p:nvSpPr>
            <p:spPr>
              <a:xfrm>
                <a:off x="2830889" y="106591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8AC786-C68E-D74E-8FA1-78C25E1D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89" y="1065914"/>
                <a:ext cx="424988" cy="215444"/>
              </a:xfrm>
              <a:prstGeom prst="rect">
                <a:avLst/>
              </a:prstGeom>
              <a:blipFill>
                <a:blip r:embed="rId9"/>
                <a:stretch>
                  <a:fillRect l="-8824" t="-29412" r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4CACD6-2D05-5C41-B2E4-98838FC47B0D}"/>
              </a:ext>
            </a:extLst>
          </p:cNvPr>
          <p:cNvCxnSpPr>
            <a:endCxn id="17" idx="1"/>
          </p:cNvCxnSpPr>
          <p:nvPr/>
        </p:nvCxnSpPr>
        <p:spPr>
          <a:xfrm>
            <a:off x="2375366" y="184052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ED8BF6-AC46-BC40-8129-BC84FA43C3A7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3042616" y="128135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9CA94-605F-3840-A1D2-248647476016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3042616" y="205461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AFF42C-7AB8-314F-A444-108DA28C7026}"/>
                  </a:ext>
                </a:extLst>
              </p:cNvPr>
              <p:cNvSpPr txBox="1"/>
              <p:nvPr/>
            </p:nvSpPr>
            <p:spPr>
              <a:xfrm>
                <a:off x="3841147" y="240143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AFF42C-7AB8-314F-A444-108DA28C7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147" y="2401439"/>
                <a:ext cx="421206" cy="215444"/>
              </a:xfrm>
              <a:prstGeom prst="rect">
                <a:avLst/>
              </a:prstGeom>
              <a:blipFill>
                <a:blip r:embed="rId10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CFAE142-ACA8-8B44-8A0E-3B08C54B13AF}"/>
              </a:ext>
            </a:extLst>
          </p:cNvPr>
          <p:cNvSpPr/>
          <p:nvPr/>
        </p:nvSpPr>
        <p:spPr>
          <a:xfrm>
            <a:off x="3715126" y="162644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C5E09E-167F-0E4F-8A02-708C76315DAB}"/>
                  </a:ext>
                </a:extLst>
              </p:cNvPr>
              <p:cNvSpPr txBox="1"/>
              <p:nvPr/>
            </p:nvSpPr>
            <p:spPr>
              <a:xfrm>
                <a:off x="3839473" y="173280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C5E09E-167F-0E4F-8A02-708C76315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73" y="1732804"/>
                <a:ext cx="418961" cy="215444"/>
              </a:xfrm>
              <a:prstGeom prst="rect">
                <a:avLst/>
              </a:prstGeom>
              <a:blipFill>
                <a:blip r:embed="rId11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E11392-6C00-B343-81C3-7252B2BFBFBC}"/>
                  </a:ext>
                </a:extLst>
              </p:cNvPr>
              <p:cNvSpPr txBox="1"/>
              <p:nvPr/>
            </p:nvSpPr>
            <p:spPr>
              <a:xfrm>
                <a:off x="3837228" y="106591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E11392-6C00-B343-81C3-7252B2BFB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8" y="1065914"/>
                <a:ext cx="424988" cy="215444"/>
              </a:xfrm>
              <a:prstGeom prst="rect">
                <a:avLst/>
              </a:prstGeom>
              <a:blipFill>
                <a:blip r:embed="rId12"/>
                <a:stretch>
                  <a:fillRect l="-8571" t="-2941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C13C87-841B-ED48-81D1-85AA9DA48285}"/>
              </a:ext>
            </a:extLst>
          </p:cNvPr>
          <p:cNvCxnSpPr>
            <a:endCxn id="24" idx="1"/>
          </p:cNvCxnSpPr>
          <p:nvPr/>
        </p:nvCxnSpPr>
        <p:spPr>
          <a:xfrm>
            <a:off x="3381705" y="184052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5F4092-49F8-9247-89D7-6FD5571CD9E1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4048955" y="128135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BFA9D8-D578-6A4E-88A9-AB6F0B77594B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H="1" flipV="1">
            <a:off x="4048955" y="205461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E0EDA5-5648-4544-B878-951231F82AFC}"/>
                  </a:ext>
                </a:extLst>
              </p:cNvPr>
              <p:cNvSpPr txBox="1"/>
              <p:nvPr/>
            </p:nvSpPr>
            <p:spPr>
              <a:xfrm>
                <a:off x="6249896" y="2401811"/>
                <a:ext cx="481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E0EDA5-5648-4544-B878-951231F8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2401811"/>
                <a:ext cx="481863" cy="215444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7C1B8A5-FD26-0C40-98E6-F6905C5B45FB}"/>
              </a:ext>
            </a:extLst>
          </p:cNvPr>
          <p:cNvSpPr/>
          <p:nvPr/>
        </p:nvSpPr>
        <p:spPr>
          <a:xfrm>
            <a:off x="6156999" y="1618498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3BC321-DB6C-9B4A-A7C9-A8458000F5B1}"/>
                  </a:ext>
                </a:extLst>
              </p:cNvPr>
              <p:cNvSpPr txBox="1"/>
              <p:nvPr/>
            </p:nvSpPr>
            <p:spPr>
              <a:xfrm>
                <a:off x="6266832" y="1724862"/>
                <a:ext cx="479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3BC321-DB6C-9B4A-A7C9-A8458000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832" y="1724862"/>
                <a:ext cx="479618" cy="215444"/>
              </a:xfrm>
              <a:prstGeom prst="rect">
                <a:avLst/>
              </a:prstGeom>
              <a:blipFill>
                <a:blip r:embed="rId14"/>
                <a:stretch>
                  <a:fillRect l="-2564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5D85FD-E6EB-5144-AC9C-873AB10049E6}"/>
                  </a:ext>
                </a:extLst>
              </p:cNvPr>
              <p:cNvSpPr txBox="1"/>
              <p:nvPr/>
            </p:nvSpPr>
            <p:spPr>
              <a:xfrm>
                <a:off x="6249896" y="1065477"/>
                <a:ext cx="490455" cy="2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5D85FD-E6EB-5144-AC9C-873AB100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1065477"/>
                <a:ext cx="490455" cy="219547"/>
              </a:xfrm>
              <a:prstGeom prst="rect">
                <a:avLst/>
              </a:prstGeom>
              <a:blipFill>
                <a:blip r:embed="rId15"/>
                <a:stretch>
                  <a:fillRect l="-10256" t="-23529" r="-256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0013E-E361-1E40-A54C-570B704CD96C}"/>
              </a:ext>
            </a:extLst>
          </p:cNvPr>
          <p:cNvCxnSpPr>
            <a:endCxn id="31" idx="1"/>
          </p:cNvCxnSpPr>
          <p:nvPr/>
        </p:nvCxnSpPr>
        <p:spPr>
          <a:xfrm>
            <a:off x="5823578" y="1832584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5FAA2D-143B-4940-8AE8-13898F7CFC81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6490828" y="1285024"/>
            <a:ext cx="4296" cy="33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6AF11A-D053-6744-9D54-B88267A7C2CC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V="1">
            <a:off x="6490828" y="2046670"/>
            <a:ext cx="0" cy="35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F488E6-3DB8-8540-8A63-644B7F2FE0E9}"/>
                  </a:ext>
                </a:extLst>
              </p:cNvPr>
              <p:cNvSpPr txBox="1"/>
              <p:nvPr/>
            </p:nvSpPr>
            <p:spPr>
              <a:xfrm>
                <a:off x="4847579" y="240143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F488E6-3DB8-8540-8A63-644B7F2FE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79" y="2401439"/>
                <a:ext cx="421206" cy="215444"/>
              </a:xfrm>
              <a:prstGeom prst="rect">
                <a:avLst/>
              </a:prstGeom>
              <a:blipFill>
                <a:blip r:embed="rId1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83E2AEB3-AC40-934C-902D-E51C1A2F9A6C}"/>
              </a:ext>
            </a:extLst>
          </p:cNvPr>
          <p:cNvSpPr/>
          <p:nvPr/>
        </p:nvSpPr>
        <p:spPr>
          <a:xfrm>
            <a:off x="4721558" y="162644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70EF1-D845-534A-A06E-52E8F58DEAC1}"/>
                  </a:ext>
                </a:extLst>
              </p:cNvPr>
              <p:cNvSpPr txBox="1"/>
              <p:nvPr/>
            </p:nvSpPr>
            <p:spPr>
              <a:xfrm>
                <a:off x="4845905" y="173280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B70EF1-D845-534A-A06E-52E8F58D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905" y="1732804"/>
                <a:ext cx="418961" cy="215444"/>
              </a:xfrm>
              <a:prstGeom prst="rect">
                <a:avLst/>
              </a:prstGeom>
              <a:blipFill>
                <a:blip r:embed="rId17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6AE83D-0634-B045-9AF0-342D928AF8C6}"/>
                  </a:ext>
                </a:extLst>
              </p:cNvPr>
              <p:cNvSpPr txBox="1"/>
              <p:nvPr/>
            </p:nvSpPr>
            <p:spPr>
              <a:xfrm>
                <a:off x="4843660" y="106591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6AE83D-0634-B045-9AF0-342D928AF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60" y="1065914"/>
                <a:ext cx="424988" cy="215444"/>
              </a:xfrm>
              <a:prstGeom prst="rect">
                <a:avLst/>
              </a:prstGeom>
              <a:blipFill>
                <a:blip r:embed="rId18"/>
                <a:stretch>
                  <a:fillRect l="-8571" t="-2941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E753B1-0E40-564C-994A-0CF39D44E59C}"/>
              </a:ext>
            </a:extLst>
          </p:cNvPr>
          <p:cNvCxnSpPr>
            <a:endCxn id="38" idx="1"/>
          </p:cNvCxnSpPr>
          <p:nvPr/>
        </p:nvCxnSpPr>
        <p:spPr>
          <a:xfrm>
            <a:off x="4388137" y="184052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B0E6A1-BCE8-4C44-A293-332F0221F907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V="1">
            <a:off x="5055387" y="128135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AF8789-E72E-574D-93B8-18342E879646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H="1" flipV="1">
            <a:off x="5055387" y="205461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98451F1-E621-5544-8956-8BFEC05C1A37}"/>
              </a:ext>
            </a:extLst>
          </p:cNvPr>
          <p:cNvSpPr txBox="1"/>
          <p:nvPr/>
        </p:nvSpPr>
        <p:spPr>
          <a:xfrm>
            <a:off x="5445457" y="161782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1091B9-9313-F54F-A41B-29CD56A58F97}"/>
              </a:ext>
            </a:extLst>
          </p:cNvPr>
          <p:cNvSpPr txBox="1"/>
          <p:nvPr/>
        </p:nvSpPr>
        <p:spPr>
          <a:xfrm>
            <a:off x="7473750" y="16264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Basic RNN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2E98E7-A7D4-194F-9633-5EC2534B3655}"/>
                  </a:ext>
                </a:extLst>
              </p:cNvPr>
              <p:cNvSpPr txBox="1"/>
              <p:nvPr/>
            </p:nvSpPr>
            <p:spPr>
              <a:xfrm>
                <a:off x="838200" y="3560753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2E98E7-A7D4-194F-9633-5EC2534B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0753"/>
                <a:ext cx="418961" cy="215444"/>
              </a:xfrm>
              <a:prstGeom prst="rect">
                <a:avLst/>
              </a:prstGeom>
              <a:blipFill>
                <a:blip r:embed="rId3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0F863B-1932-2B43-ACE5-995530487E3C}"/>
                  </a:ext>
                </a:extLst>
              </p:cNvPr>
              <p:cNvSpPr txBox="1"/>
              <p:nvPr/>
            </p:nvSpPr>
            <p:spPr>
              <a:xfrm>
                <a:off x="1843998" y="422938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0F863B-1932-2B43-ACE5-99553048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98" y="4229388"/>
                <a:ext cx="421206" cy="215444"/>
              </a:xfrm>
              <a:prstGeom prst="rect">
                <a:avLst/>
              </a:prstGeom>
              <a:blipFill>
                <a:blip r:embed="rId4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12DB5CF6-F0EE-8943-A970-269FFD7D080A}"/>
              </a:ext>
            </a:extLst>
          </p:cNvPr>
          <p:cNvSpPr/>
          <p:nvPr/>
        </p:nvSpPr>
        <p:spPr>
          <a:xfrm>
            <a:off x="1717977" y="3454389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890D7-1D0C-CC47-864D-C5AB7ABBD6D5}"/>
                  </a:ext>
                </a:extLst>
              </p:cNvPr>
              <p:cNvSpPr txBox="1"/>
              <p:nvPr/>
            </p:nvSpPr>
            <p:spPr>
              <a:xfrm>
                <a:off x="1840079" y="2893863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890D7-1D0C-CC47-864D-C5AB7ABB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79" y="2893863"/>
                <a:ext cx="424988" cy="215444"/>
              </a:xfrm>
              <a:prstGeom prst="rect">
                <a:avLst/>
              </a:prstGeom>
              <a:blipFill>
                <a:blip r:embed="rId6"/>
                <a:stretch>
                  <a:fillRect l="-8824" t="-29412" r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9B396B-E3B7-5C40-8B12-D03511504C46}"/>
              </a:ext>
            </a:extLst>
          </p:cNvPr>
          <p:cNvCxnSpPr>
            <a:stCxn id="62" idx="3"/>
            <a:endCxn id="64" idx="1"/>
          </p:cNvCxnSpPr>
          <p:nvPr/>
        </p:nvCxnSpPr>
        <p:spPr>
          <a:xfrm>
            <a:off x="1257161" y="3668475"/>
            <a:ext cx="460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000A436-C847-8642-A4A9-EA617414AC44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2051806" y="3109307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D0E96B-B072-2541-BBF0-97E319535394}"/>
              </a:ext>
            </a:extLst>
          </p:cNvPr>
          <p:cNvCxnSpPr>
            <a:cxnSpLocks/>
            <a:stCxn id="63" idx="0"/>
            <a:endCxn id="64" idx="2"/>
          </p:cNvCxnSpPr>
          <p:nvPr/>
        </p:nvCxnSpPr>
        <p:spPr>
          <a:xfrm flipH="1" flipV="1">
            <a:off x="2051806" y="3882561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1212940-2B8A-1E44-8674-4FBF367F92A0}"/>
                  </a:ext>
                </a:extLst>
              </p:cNvPr>
              <p:cNvSpPr txBox="1"/>
              <p:nvPr/>
            </p:nvSpPr>
            <p:spPr>
              <a:xfrm>
                <a:off x="2834808" y="422938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1212940-2B8A-1E44-8674-4FBF367F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08" y="4229388"/>
                <a:ext cx="421206" cy="215444"/>
              </a:xfrm>
              <a:prstGeom prst="rect">
                <a:avLst/>
              </a:prstGeom>
              <a:blipFill>
                <a:blip r:embed="rId7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8542FC3F-5C34-3047-A915-6418935F827A}"/>
              </a:ext>
            </a:extLst>
          </p:cNvPr>
          <p:cNvSpPr/>
          <p:nvPr/>
        </p:nvSpPr>
        <p:spPr>
          <a:xfrm>
            <a:off x="2708787" y="3454389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69F3FB-26A0-674E-B612-A82A0552EFF5}"/>
                  </a:ext>
                </a:extLst>
              </p:cNvPr>
              <p:cNvSpPr txBox="1"/>
              <p:nvPr/>
            </p:nvSpPr>
            <p:spPr>
              <a:xfrm>
                <a:off x="2830889" y="2893863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269F3FB-26A0-674E-B612-A82A0552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89" y="2893863"/>
                <a:ext cx="424988" cy="215444"/>
              </a:xfrm>
              <a:prstGeom prst="rect">
                <a:avLst/>
              </a:prstGeom>
              <a:blipFill>
                <a:blip r:embed="rId9"/>
                <a:stretch>
                  <a:fillRect l="-8824" t="-29412" r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084E26-5F42-F948-8E20-C326CF91D91E}"/>
              </a:ext>
            </a:extLst>
          </p:cNvPr>
          <p:cNvCxnSpPr>
            <a:endCxn id="71" idx="1"/>
          </p:cNvCxnSpPr>
          <p:nvPr/>
        </p:nvCxnSpPr>
        <p:spPr>
          <a:xfrm>
            <a:off x="2375366" y="3668475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ACB537-5965-E84F-826E-61EC2638D51A}"/>
              </a:ext>
            </a:extLst>
          </p:cNvPr>
          <p:cNvCxnSpPr>
            <a:cxnSpLocks/>
            <a:stCxn id="71" idx="0"/>
            <a:endCxn id="73" idx="2"/>
          </p:cNvCxnSpPr>
          <p:nvPr/>
        </p:nvCxnSpPr>
        <p:spPr>
          <a:xfrm flipV="1">
            <a:off x="3042616" y="3109307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6CF5F91-E4C1-8B40-BED4-7024C8D729A8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>
          <a:xfrm flipH="1" flipV="1">
            <a:off x="3042616" y="3882561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8B63A4F-2FAC-604D-A3F2-4C8350365FC5}"/>
                  </a:ext>
                </a:extLst>
              </p:cNvPr>
              <p:cNvSpPr txBox="1"/>
              <p:nvPr/>
            </p:nvSpPr>
            <p:spPr>
              <a:xfrm>
                <a:off x="3841147" y="422938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8B63A4F-2FAC-604D-A3F2-4C835036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147" y="4229388"/>
                <a:ext cx="421206" cy="215444"/>
              </a:xfrm>
              <a:prstGeom prst="rect">
                <a:avLst/>
              </a:prstGeom>
              <a:blipFill>
                <a:blip r:embed="rId10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1E4B1A32-060B-3545-9355-34BAB220DE9B}"/>
              </a:ext>
            </a:extLst>
          </p:cNvPr>
          <p:cNvSpPr/>
          <p:nvPr/>
        </p:nvSpPr>
        <p:spPr>
          <a:xfrm>
            <a:off x="3715126" y="3454389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DD13C65-2EE9-F248-A42B-BE53CCF73C43}"/>
                  </a:ext>
                </a:extLst>
              </p:cNvPr>
              <p:cNvSpPr txBox="1"/>
              <p:nvPr/>
            </p:nvSpPr>
            <p:spPr>
              <a:xfrm>
                <a:off x="3837228" y="2893863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DD13C65-2EE9-F248-A42B-BE53CCF7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8" y="2893863"/>
                <a:ext cx="424988" cy="215444"/>
              </a:xfrm>
              <a:prstGeom prst="rect">
                <a:avLst/>
              </a:prstGeom>
              <a:blipFill>
                <a:blip r:embed="rId12"/>
                <a:stretch>
                  <a:fillRect l="-8571" t="-2941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28F0A8-0F15-4B40-9438-5C9035A4EEEE}"/>
              </a:ext>
            </a:extLst>
          </p:cNvPr>
          <p:cNvCxnSpPr>
            <a:endCxn id="78" idx="1"/>
          </p:cNvCxnSpPr>
          <p:nvPr/>
        </p:nvCxnSpPr>
        <p:spPr>
          <a:xfrm>
            <a:off x="3381705" y="3668475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0CDC89D-B548-FD4C-B74A-E4A83284B312}"/>
              </a:ext>
            </a:extLst>
          </p:cNvPr>
          <p:cNvCxnSpPr>
            <a:cxnSpLocks/>
            <a:stCxn id="78" idx="0"/>
            <a:endCxn id="80" idx="2"/>
          </p:cNvCxnSpPr>
          <p:nvPr/>
        </p:nvCxnSpPr>
        <p:spPr>
          <a:xfrm flipV="1">
            <a:off x="4048955" y="3109307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5BEE02E-B5B9-3440-A19B-3CB6E45096C9}"/>
              </a:ext>
            </a:extLst>
          </p:cNvPr>
          <p:cNvCxnSpPr>
            <a:cxnSpLocks/>
            <a:stCxn id="77" idx="0"/>
            <a:endCxn id="78" idx="2"/>
          </p:cNvCxnSpPr>
          <p:nvPr/>
        </p:nvCxnSpPr>
        <p:spPr>
          <a:xfrm flipH="1" flipV="1">
            <a:off x="4048955" y="3882561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00DADA-9DC5-F348-9B6A-CBDB6555A7AD}"/>
                  </a:ext>
                </a:extLst>
              </p:cNvPr>
              <p:cNvSpPr txBox="1"/>
              <p:nvPr/>
            </p:nvSpPr>
            <p:spPr>
              <a:xfrm>
                <a:off x="6249896" y="4229760"/>
                <a:ext cx="481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00DADA-9DC5-F348-9B6A-CBDB6555A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4229760"/>
                <a:ext cx="481863" cy="215444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CA54EF57-5696-3843-A3FA-8D31645DAB87}"/>
              </a:ext>
            </a:extLst>
          </p:cNvPr>
          <p:cNvSpPr/>
          <p:nvPr/>
        </p:nvSpPr>
        <p:spPr>
          <a:xfrm>
            <a:off x="6156999" y="3446447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336153-85EE-8243-8329-49833684680B}"/>
                  </a:ext>
                </a:extLst>
              </p:cNvPr>
              <p:cNvSpPr txBox="1"/>
              <p:nvPr/>
            </p:nvSpPr>
            <p:spPr>
              <a:xfrm>
                <a:off x="6249896" y="2893426"/>
                <a:ext cx="490455" cy="2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336153-85EE-8243-8329-498336846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2893426"/>
                <a:ext cx="490455" cy="219547"/>
              </a:xfrm>
              <a:prstGeom prst="rect">
                <a:avLst/>
              </a:prstGeom>
              <a:blipFill>
                <a:blip r:embed="rId15"/>
                <a:stretch>
                  <a:fillRect l="-10256" t="-23529" r="-256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E5A0DF-5912-A04B-9050-A6669FDCE2A2}"/>
              </a:ext>
            </a:extLst>
          </p:cNvPr>
          <p:cNvCxnSpPr>
            <a:endCxn id="85" idx="1"/>
          </p:cNvCxnSpPr>
          <p:nvPr/>
        </p:nvCxnSpPr>
        <p:spPr>
          <a:xfrm>
            <a:off x="5823578" y="3660533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E1A4EA5-E20C-E448-ACEE-750FBF6A56D8}"/>
              </a:ext>
            </a:extLst>
          </p:cNvPr>
          <p:cNvCxnSpPr>
            <a:cxnSpLocks/>
            <a:stCxn id="85" idx="0"/>
            <a:endCxn id="87" idx="2"/>
          </p:cNvCxnSpPr>
          <p:nvPr/>
        </p:nvCxnSpPr>
        <p:spPr>
          <a:xfrm flipV="1">
            <a:off x="6490828" y="3112973"/>
            <a:ext cx="4296" cy="33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C8655F9-7DB2-5947-924E-21DDCCE5C9AE}"/>
              </a:ext>
            </a:extLst>
          </p:cNvPr>
          <p:cNvCxnSpPr>
            <a:cxnSpLocks/>
            <a:stCxn id="84" idx="0"/>
            <a:endCxn id="85" idx="2"/>
          </p:cNvCxnSpPr>
          <p:nvPr/>
        </p:nvCxnSpPr>
        <p:spPr>
          <a:xfrm flipV="1">
            <a:off x="6490828" y="3874619"/>
            <a:ext cx="0" cy="35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154547F-C52B-7F4D-9199-E553D9F20FBB}"/>
                  </a:ext>
                </a:extLst>
              </p:cNvPr>
              <p:cNvSpPr txBox="1"/>
              <p:nvPr/>
            </p:nvSpPr>
            <p:spPr>
              <a:xfrm>
                <a:off x="4847579" y="422938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154547F-C52B-7F4D-9199-E553D9F20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79" y="4229388"/>
                <a:ext cx="421206" cy="215444"/>
              </a:xfrm>
              <a:prstGeom prst="rect">
                <a:avLst/>
              </a:prstGeom>
              <a:blipFill>
                <a:blip r:embed="rId1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0809A0C7-27F6-5D40-8A29-E95BBF258BF9}"/>
              </a:ext>
            </a:extLst>
          </p:cNvPr>
          <p:cNvSpPr/>
          <p:nvPr/>
        </p:nvSpPr>
        <p:spPr>
          <a:xfrm>
            <a:off x="4721558" y="3454389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24331-BF2C-834C-8B8A-BBD6E2B34868}"/>
                  </a:ext>
                </a:extLst>
              </p:cNvPr>
              <p:cNvSpPr txBox="1"/>
              <p:nvPr/>
            </p:nvSpPr>
            <p:spPr>
              <a:xfrm>
                <a:off x="4843660" y="2893863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D724331-BF2C-834C-8B8A-BBD6E2B3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60" y="2893863"/>
                <a:ext cx="424988" cy="215444"/>
              </a:xfrm>
              <a:prstGeom prst="rect">
                <a:avLst/>
              </a:prstGeom>
              <a:blipFill>
                <a:blip r:embed="rId18"/>
                <a:stretch>
                  <a:fillRect l="-8571" t="-2941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D68F95A-1BF9-1A41-AD12-32AE0B315294}"/>
              </a:ext>
            </a:extLst>
          </p:cNvPr>
          <p:cNvCxnSpPr>
            <a:endCxn id="92" idx="1"/>
          </p:cNvCxnSpPr>
          <p:nvPr/>
        </p:nvCxnSpPr>
        <p:spPr>
          <a:xfrm>
            <a:off x="4388137" y="3668475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097152C-EE87-2A40-96F7-339CBF3B45A8}"/>
              </a:ext>
            </a:extLst>
          </p:cNvPr>
          <p:cNvCxnSpPr>
            <a:cxnSpLocks/>
            <a:stCxn id="92" idx="0"/>
            <a:endCxn id="94" idx="2"/>
          </p:cNvCxnSpPr>
          <p:nvPr/>
        </p:nvCxnSpPr>
        <p:spPr>
          <a:xfrm flipV="1">
            <a:off x="5055387" y="3109307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863F765-F465-5A40-95FE-A13DB67EF2FD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5055387" y="3882561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53270B-2E7C-5748-9FC0-B8CA4A264743}"/>
              </a:ext>
            </a:extLst>
          </p:cNvPr>
          <p:cNvSpPr txBox="1"/>
          <p:nvPr/>
        </p:nvSpPr>
        <p:spPr>
          <a:xfrm>
            <a:off x="5445457" y="34457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29D9A6-C8A5-CF42-B8BB-27C11A39D4CA}"/>
              </a:ext>
            </a:extLst>
          </p:cNvPr>
          <p:cNvSpPr txBox="1"/>
          <p:nvPr/>
        </p:nvSpPr>
        <p:spPr>
          <a:xfrm>
            <a:off x="1768835" y="3514586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4C0553-636A-9045-A34D-584649ED2879}"/>
              </a:ext>
            </a:extLst>
          </p:cNvPr>
          <p:cNvSpPr txBox="1"/>
          <p:nvPr/>
        </p:nvSpPr>
        <p:spPr>
          <a:xfrm>
            <a:off x="2747360" y="3510266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05F5D76-6254-3E42-9281-38813A578862}"/>
              </a:ext>
            </a:extLst>
          </p:cNvPr>
          <p:cNvSpPr txBox="1"/>
          <p:nvPr/>
        </p:nvSpPr>
        <p:spPr>
          <a:xfrm>
            <a:off x="3762510" y="3514586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33724CD-7090-8B45-907E-C3E4DBF41FC7}"/>
              </a:ext>
            </a:extLst>
          </p:cNvPr>
          <p:cNvSpPr txBox="1"/>
          <p:nvPr/>
        </p:nvSpPr>
        <p:spPr>
          <a:xfrm>
            <a:off x="4772086" y="3515833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164C4D-030A-054F-9490-38FCF9EFC3CB}"/>
              </a:ext>
            </a:extLst>
          </p:cNvPr>
          <p:cNvSpPr txBox="1"/>
          <p:nvPr/>
        </p:nvSpPr>
        <p:spPr>
          <a:xfrm>
            <a:off x="6199122" y="3514586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BB9A07-C6BC-9E41-85E5-D29EED3B3E20}"/>
              </a:ext>
            </a:extLst>
          </p:cNvPr>
          <p:cNvSpPr txBox="1"/>
          <p:nvPr/>
        </p:nvSpPr>
        <p:spPr>
          <a:xfrm>
            <a:off x="7592440" y="3455793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LSTM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304DCCC-5700-DB41-840A-B6C6C4083B5C}"/>
                  </a:ext>
                </a:extLst>
              </p:cNvPr>
              <p:cNvSpPr txBox="1"/>
              <p:nvPr/>
            </p:nvSpPr>
            <p:spPr>
              <a:xfrm>
                <a:off x="838200" y="541565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304DCCC-5700-DB41-840A-B6C6C4083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15654"/>
                <a:ext cx="418961" cy="215444"/>
              </a:xfrm>
              <a:prstGeom prst="rect">
                <a:avLst/>
              </a:prstGeom>
              <a:blipFill>
                <a:blip r:embed="rId3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CD3AC4B-FB52-ED42-8810-B8869942BDAF}"/>
                  </a:ext>
                </a:extLst>
              </p:cNvPr>
              <p:cNvSpPr txBox="1"/>
              <p:nvPr/>
            </p:nvSpPr>
            <p:spPr>
              <a:xfrm>
                <a:off x="1843998" y="608428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CD3AC4B-FB52-ED42-8810-B8869942B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98" y="6084289"/>
                <a:ext cx="421206" cy="215444"/>
              </a:xfrm>
              <a:prstGeom prst="rect">
                <a:avLst/>
              </a:prstGeom>
              <a:blipFill>
                <a:blip r:embed="rId4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7A158F6B-FD7B-CB4D-AD37-4446760747D3}"/>
              </a:ext>
            </a:extLst>
          </p:cNvPr>
          <p:cNvSpPr/>
          <p:nvPr/>
        </p:nvSpPr>
        <p:spPr>
          <a:xfrm>
            <a:off x="1717977" y="530929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B2D203C-B097-934C-A3C6-5611987A4E09}"/>
                  </a:ext>
                </a:extLst>
              </p:cNvPr>
              <p:cNvSpPr txBox="1"/>
              <p:nvPr/>
            </p:nvSpPr>
            <p:spPr>
              <a:xfrm>
                <a:off x="1840079" y="474876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B2D203C-B097-934C-A3C6-5611987A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79" y="4748764"/>
                <a:ext cx="424988" cy="215444"/>
              </a:xfrm>
              <a:prstGeom prst="rect">
                <a:avLst/>
              </a:prstGeom>
              <a:blipFill>
                <a:blip r:embed="rId6"/>
                <a:stretch>
                  <a:fillRect l="-8824" t="-22222" r="-29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F158DB9-1505-F546-AA79-7E83125F78A6}"/>
              </a:ext>
            </a:extLst>
          </p:cNvPr>
          <p:cNvCxnSpPr>
            <a:stCxn id="105" idx="3"/>
            <a:endCxn id="107" idx="1"/>
          </p:cNvCxnSpPr>
          <p:nvPr/>
        </p:nvCxnSpPr>
        <p:spPr>
          <a:xfrm>
            <a:off x="1257161" y="5523376"/>
            <a:ext cx="460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5315B2A-58C8-4843-8201-3FEA95BAB6E5}"/>
              </a:ext>
            </a:extLst>
          </p:cNvPr>
          <p:cNvCxnSpPr>
            <a:cxnSpLocks/>
            <a:stCxn id="107" idx="0"/>
            <a:endCxn id="108" idx="2"/>
          </p:cNvCxnSpPr>
          <p:nvPr/>
        </p:nvCxnSpPr>
        <p:spPr>
          <a:xfrm flipV="1">
            <a:off x="2051806" y="496420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E5F219-26F9-BA47-AE19-EFA3C773FF1A}"/>
              </a:ext>
            </a:extLst>
          </p:cNvPr>
          <p:cNvCxnSpPr>
            <a:cxnSpLocks/>
            <a:stCxn id="106" idx="0"/>
            <a:endCxn id="107" idx="2"/>
          </p:cNvCxnSpPr>
          <p:nvPr/>
        </p:nvCxnSpPr>
        <p:spPr>
          <a:xfrm flipH="1" flipV="1">
            <a:off x="2051806" y="573746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40D00-91DA-2D40-BA49-B6C23450837D}"/>
                  </a:ext>
                </a:extLst>
              </p:cNvPr>
              <p:cNvSpPr txBox="1"/>
              <p:nvPr/>
            </p:nvSpPr>
            <p:spPr>
              <a:xfrm>
                <a:off x="2834808" y="608428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40D00-91DA-2D40-BA49-B6C23450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08" y="6084289"/>
                <a:ext cx="421206" cy="215444"/>
              </a:xfrm>
              <a:prstGeom prst="rect">
                <a:avLst/>
              </a:prstGeom>
              <a:blipFill>
                <a:blip r:embed="rId7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>
            <a:extLst>
              <a:ext uri="{FF2B5EF4-FFF2-40B4-BE49-F238E27FC236}">
                <a16:creationId xmlns:a16="http://schemas.microsoft.com/office/drawing/2014/main" id="{BC70CAD2-8C98-8C4D-ADA0-D48658F04D99}"/>
              </a:ext>
            </a:extLst>
          </p:cNvPr>
          <p:cNvSpPr/>
          <p:nvPr/>
        </p:nvSpPr>
        <p:spPr>
          <a:xfrm>
            <a:off x="2708787" y="530929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218DAB-F6A2-A44C-8A32-547B49FBE281}"/>
                  </a:ext>
                </a:extLst>
              </p:cNvPr>
              <p:cNvSpPr txBox="1"/>
              <p:nvPr/>
            </p:nvSpPr>
            <p:spPr>
              <a:xfrm>
                <a:off x="2830889" y="474876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E218DAB-F6A2-A44C-8A32-547B49FBE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89" y="4748764"/>
                <a:ext cx="424988" cy="215444"/>
              </a:xfrm>
              <a:prstGeom prst="rect">
                <a:avLst/>
              </a:prstGeom>
              <a:blipFill>
                <a:blip r:embed="rId9"/>
                <a:stretch>
                  <a:fillRect l="-8824" t="-22222" r="-29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90B29E3-EBDB-CC4A-B9F8-BB61ED0739A5}"/>
              </a:ext>
            </a:extLst>
          </p:cNvPr>
          <p:cNvCxnSpPr>
            <a:endCxn id="113" idx="1"/>
          </p:cNvCxnSpPr>
          <p:nvPr/>
        </p:nvCxnSpPr>
        <p:spPr>
          <a:xfrm>
            <a:off x="2375366" y="552337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F18ABF5-DA59-6544-B652-8FEE73A99E7A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>
          <a:xfrm flipV="1">
            <a:off x="3042616" y="496420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8F2AFDE-762C-4A48-9840-64C9A195232C}"/>
              </a:ext>
            </a:extLst>
          </p:cNvPr>
          <p:cNvCxnSpPr>
            <a:cxnSpLocks/>
            <a:stCxn id="112" idx="0"/>
            <a:endCxn id="113" idx="2"/>
          </p:cNvCxnSpPr>
          <p:nvPr/>
        </p:nvCxnSpPr>
        <p:spPr>
          <a:xfrm flipH="1" flipV="1">
            <a:off x="3042616" y="573746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4ABCF5-C0C9-B945-BC19-20711E41F66F}"/>
                  </a:ext>
                </a:extLst>
              </p:cNvPr>
              <p:cNvSpPr txBox="1"/>
              <p:nvPr/>
            </p:nvSpPr>
            <p:spPr>
              <a:xfrm>
                <a:off x="3841147" y="608428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4ABCF5-C0C9-B945-BC19-20711E41F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147" y="6084289"/>
                <a:ext cx="421206" cy="215444"/>
              </a:xfrm>
              <a:prstGeom prst="rect">
                <a:avLst/>
              </a:prstGeom>
              <a:blipFill>
                <a:blip r:embed="rId10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>
            <a:extLst>
              <a:ext uri="{FF2B5EF4-FFF2-40B4-BE49-F238E27FC236}">
                <a16:creationId xmlns:a16="http://schemas.microsoft.com/office/drawing/2014/main" id="{18E63FD6-30F3-684D-A261-A9BB3509D14D}"/>
              </a:ext>
            </a:extLst>
          </p:cNvPr>
          <p:cNvSpPr/>
          <p:nvPr/>
        </p:nvSpPr>
        <p:spPr>
          <a:xfrm>
            <a:off x="3715126" y="530929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369F617-9A2F-4E46-9482-79015BFBC45C}"/>
                  </a:ext>
                </a:extLst>
              </p:cNvPr>
              <p:cNvSpPr txBox="1"/>
              <p:nvPr/>
            </p:nvSpPr>
            <p:spPr>
              <a:xfrm>
                <a:off x="3837228" y="474876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369F617-9A2F-4E46-9482-79015BFB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8" y="4748764"/>
                <a:ext cx="424988" cy="215444"/>
              </a:xfrm>
              <a:prstGeom prst="rect">
                <a:avLst/>
              </a:prstGeom>
              <a:blipFill>
                <a:blip r:embed="rId12"/>
                <a:stretch>
                  <a:fillRect l="-8571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F4B363E-2D60-254C-9E78-E80A8B8D3CBC}"/>
              </a:ext>
            </a:extLst>
          </p:cNvPr>
          <p:cNvCxnSpPr>
            <a:endCxn id="119" idx="1"/>
          </p:cNvCxnSpPr>
          <p:nvPr/>
        </p:nvCxnSpPr>
        <p:spPr>
          <a:xfrm>
            <a:off x="3381705" y="552337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8F6905C-CE78-D247-B2D4-8C5B7CE98D40}"/>
              </a:ext>
            </a:extLst>
          </p:cNvPr>
          <p:cNvCxnSpPr>
            <a:cxnSpLocks/>
            <a:stCxn id="119" idx="0"/>
            <a:endCxn id="120" idx="2"/>
          </p:cNvCxnSpPr>
          <p:nvPr/>
        </p:nvCxnSpPr>
        <p:spPr>
          <a:xfrm flipV="1">
            <a:off x="4048955" y="496420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DAE0223-E3A0-6B4E-A5DC-6F10EDD5C898}"/>
              </a:ext>
            </a:extLst>
          </p:cNvPr>
          <p:cNvCxnSpPr>
            <a:cxnSpLocks/>
            <a:stCxn id="118" idx="0"/>
            <a:endCxn id="119" idx="2"/>
          </p:cNvCxnSpPr>
          <p:nvPr/>
        </p:nvCxnSpPr>
        <p:spPr>
          <a:xfrm flipH="1" flipV="1">
            <a:off x="4048955" y="573746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D8C2EEC-C1E5-3C40-8334-8F9E4BDF1A06}"/>
                  </a:ext>
                </a:extLst>
              </p:cNvPr>
              <p:cNvSpPr txBox="1"/>
              <p:nvPr/>
            </p:nvSpPr>
            <p:spPr>
              <a:xfrm>
                <a:off x="6249896" y="6084661"/>
                <a:ext cx="481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D8C2EEC-C1E5-3C40-8334-8F9E4BDF1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6084661"/>
                <a:ext cx="481863" cy="215444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2EB0D7FE-F2C0-E24E-9A39-70354F03AB52}"/>
              </a:ext>
            </a:extLst>
          </p:cNvPr>
          <p:cNvSpPr/>
          <p:nvPr/>
        </p:nvSpPr>
        <p:spPr>
          <a:xfrm>
            <a:off x="6156999" y="5301348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9DE0A3-4841-F945-B0AB-30302D415487}"/>
                  </a:ext>
                </a:extLst>
              </p:cNvPr>
              <p:cNvSpPr txBox="1"/>
              <p:nvPr/>
            </p:nvSpPr>
            <p:spPr>
              <a:xfrm>
                <a:off x="6249896" y="4748327"/>
                <a:ext cx="490455" cy="2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9DE0A3-4841-F945-B0AB-30302D415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896" y="4748327"/>
                <a:ext cx="490455" cy="219547"/>
              </a:xfrm>
              <a:prstGeom prst="rect">
                <a:avLst/>
              </a:prstGeom>
              <a:blipFill>
                <a:blip r:embed="rId15"/>
                <a:stretch>
                  <a:fillRect l="-10256" t="-16667" r="-2564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9B4969C-2569-E34C-93A2-CCCDE8B83DF2}"/>
              </a:ext>
            </a:extLst>
          </p:cNvPr>
          <p:cNvCxnSpPr>
            <a:endCxn id="125" idx="1"/>
          </p:cNvCxnSpPr>
          <p:nvPr/>
        </p:nvCxnSpPr>
        <p:spPr>
          <a:xfrm>
            <a:off x="5823578" y="5515434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72EAFD8-D3DC-AB43-B737-4B2D7A8F07B9}"/>
              </a:ext>
            </a:extLst>
          </p:cNvPr>
          <p:cNvCxnSpPr>
            <a:cxnSpLocks/>
            <a:stCxn id="125" idx="0"/>
            <a:endCxn id="126" idx="2"/>
          </p:cNvCxnSpPr>
          <p:nvPr/>
        </p:nvCxnSpPr>
        <p:spPr>
          <a:xfrm flipV="1">
            <a:off x="6490828" y="4967874"/>
            <a:ext cx="4296" cy="33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105B686-0745-2043-97C6-DBE274946064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490828" y="5729520"/>
            <a:ext cx="0" cy="35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C80D39D-139A-2641-AF47-E808DA3C1196}"/>
                  </a:ext>
                </a:extLst>
              </p:cNvPr>
              <p:cNvSpPr txBox="1"/>
              <p:nvPr/>
            </p:nvSpPr>
            <p:spPr>
              <a:xfrm>
                <a:off x="4847579" y="6084289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C80D39D-139A-2641-AF47-E808DA3C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79" y="6084289"/>
                <a:ext cx="421206" cy="215444"/>
              </a:xfrm>
              <a:prstGeom prst="rect">
                <a:avLst/>
              </a:prstGeom>
              <a:blipFill>
                <a:blip r:embed="rId1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0E1E58FD-9134-064C-A923-8EC57E146080}"/>
              </a:ext>
            </a:extLst>
          </p:cNvPr>
          <p:cNvSpPr/>
          <p:nvPr/>
        </p:nvSpPr>
        <p:spPr>
          <a:xfrm>
            <a:off x="4721558" y="5309290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8583422-0706-8C4B-8AC7-63DC622C4CBF}"/>
                  </a:ext>
                </a:extLst>
              </p:cNvPr>
              <p:cNvSpPr txBox="1"/>
              <p:nvPr/>
            </p:nvSpPr>
            <p:spPr>
              <a:xfrm>
                <a:off x="4843660" y="4748764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8583422-0706-8C4B-8AC7-63DC622C4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60" y="4748764"/>
                <a:ext cx="424988" cy="215444"/>
              </a:xfrm>
              <a:prstGeom prst="rect">
                <a:avLst/>
              </a:prstGeom>
              <a:blipFill>
                <a:blip r:embed="rId18"/>
                <a:stretch>
                  <a:fillRect l="-8571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F298845-E401-8347-8AF9-E5EA4BD4B476}"/>
              </a:ext>
            </a:extLst>
          </p:cNvPr>
          <p:cNvCxnSpPr>
            <a:endCxn id="131" idx="1"/>
          </p:cNvCxnSpPr>
          <p:nvPr/>
        </p:nvCxnSpPr>
        <p:spPr>
          <a:xfrm>
            <a:off x="4388137" y="5523376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47B1710-275A-6849-8295-A910960039B1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V="1">
            <a:off x="5055387" y="4964208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95C6087-4D1D-C14D-A1AB-EC8B8DC36BEC}"/>
              </a:ext>
            </a:extLst>
          </p:cNvPr>
          <p:cNvCxnSpPr>
            <a:cxnSpLocks/>
            <a:stCxn id="130" idx="0"/>
            <a:endCxn id="131" idx="2"/>
          </p:cNvCxnSpPr>
          <p:nvPr/>
        </p:nvCxnSpPr>
        <p:spPr>
          <a:xfrm flipH="1" flipV="1">
            <a:off x="5055387" y="5737462"/>
            <a:ext cx="2795" cy="34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9F59F0E-FA16-254C-A42E-CBB39C7F894C}"/>
              </a:ext>
            </a:extLst>
          </p:cNvPr>
          <p:cNvSpPr txBox="1"/>
          <p:nvPr/>
        </p:nvSpPr>
        <p:spPr>
          <a:xfrm>
            <a:off x="5445457" y="53006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E3DEA12-C3FB-4246-A0B6-2C6C7EC6B13E}"/>
              </a:ext>
            </a:extLst>
          </p:cNvPr>
          <p:cNvSpPr txBox="1"/>
          <p:nvPr/>
        </p:nvSpPr>
        <p:spPr>
          <a:xfrm>
            <a:off x="1803496" y="536948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GRU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458E76-1E47-0E41-831C-1EB3FCB4176C}"/>
              </a:ext>
            </a:extLst>
          </p:cNvPr>
          <p:cNvSpPr txBox="1"/>
          <p:nvPr/>
        </p:nvSpPr>
        <p:spPr>
          <a:xfrm>
            <a:off x="2790302" y="536516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GRU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5F80DFB-B7A5-E540-BBE5-C7C51BD49350}"/>
              </a:ext>
            </a:extLst>
          </p:cNvPr>
          <p:cNvSpPr txBox="1"/>
          <p:nvPr/>
        </p:nvSpPr>
        <p:spPr>
          <a:xfrm>
            <a:off x="3805452" y="536948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GRU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B9924D1-1D80-A04C-B13B-5F2E80F04EE2}"/>
              </a:ext>
            </a:extLst>
          </p:cNvPr>
          <p:cNvSpPr txBox="1"/>
          <p:nvPr/>
        </p:nvSpPr>
        <p:spPr>
          <a:xfrm>
            <a:off x="4815028" y="537073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GRU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18B5DDE-DEC5-5047-B482-F6BCBC99FAB2}"/>
              </a:ext>
            </a:extLst>
          </p:cNvPr>
          <p:cNvSpPr txBox="1"/>
          <p:nvPr/>
        </p:nvSpPr>
        <p:spPr>
          <a:xfrm>
            <a:off x="6242064" y="536948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GRU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CFA2D4-F23E-5343-90BD-438377833CB1}"/>
              </a:ext>
            </a:extLst>
          </p:cNvPr>
          <p:cNvSpPr txBox="1"/>
          <p:nvPr/>
        </p:nvSpPr>
        <p:spPr>
          <a:xfrm>
            <a:off x="7592440" y="531069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GRU block</a:t>
            </a:r>
          </a:p>
        </p:txBody>
      </p:sp>
    </p:spTree>
    <p:extLst>
      <p:ext uri="{BB962C8B-B14F-4D97-AF65-F5344CB8AC3E}">
        <p14:creationId xmlns:p14="http://schemas.microsoft.com/office/powerpoint/2010/main" val="34128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B0C5-912C-6245-ADCD-11D09258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85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Bidirectional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A3E9-B08D-424E-8B3E-E6170C91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26E0-0A8E-5943-9CA7-16B1351B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B246-5BFA-1142-AA30-0356EDB1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5C1C5-FF56-3E4C-A3FB-55D2F02B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FFC46-5A65-DC44-9970-E64DC2C0CFDB}"/>
              </a:ext>
            </a:extLst>
          </p:cNvPr>
          <p:cNvSpPr txBox="1"/>
          <p:nvPr/>
        </p:nvSpPr>
        <p:spPr>
          <a:xfrm>
            <a:off x="899532" y="1427356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Motivation: using only past information is not sufficient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E07E3-70C2-6449-9875-1F7CB17F1EF7}"/>
              </a:ext>
            </a:extLst>
          </p:cNvPr>
          <p:cNvSpPr txBox="1"/>
          <p:nvPr/>
        </p:nvSpPr>
        <p:spPr>
          <a:xfrm>
            <a:off x="2396989" y="2192594"/>
            <a:ext cx="3762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 said, “</a:t>
            </a:r>
            <a:r>
              <a:rPr lang="en-US" sz="1400" i="1" dirty="0">
                <a:solidFill>
                  <a:srgbClr val="0070C0"/>
                </a:solidFill>
              </a:rPr>
              <a:t>Teddy</a:t>
            </a:r>
            <a:r>
              <a:rPr lang="en-US" sz="1400" dirty="0"/>
              <a:t> Roosevelt was a great President”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E68B6-53EE-1D44-A44C-0519827DC013}"/>
              </a:ext>
            </a:extLst>
          </p:cNvPr>
          <p:cNvSpPr txBox="1"/>
          <p:nvPr/>
        </p:nvSpPr>
        <p:spPr>
          <a:xfrm>
            <a:off x="2398300" y="2552209"/>
            <a:ext cx="267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 said, “</a:t>
            </a:r>
            <a:r>
              <a:rPr lang="en-US" sz="1400" i="1" dirty="0">
                <a:solidFill>
                  <a:srgbClr val="0070C0"/>
                </a:solidFill>
              </a:rPr>
              <a:t>Teddy</a:t>
            </a:r>
            <a:r>
              <a:rPr lang="en-US" sz="1400" dirty="0"/>
              <a:t> bears are on sale”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4D1290-1640-F744-B750-F421736A0BFC}"/>
              </a:ext>
            </a:extLst>
          </p:cNvPr>
          <p:cNvGrpSpPr/>
          <p:nvPr/>
        </p:nvGrpSpPr>
        <p:grpSpPr>
          <a:xfrm>
            <a:off x="2209800" y="3582959"/>
            <a:ext cx="4667052" cy="2069708"/>
            <a:chOff x="2213517" y="3808642"/>
            <a:chExt cx="4667052" cy="2069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E57A96-D2F7-514F-AC61-39FB28C5BA1A}"/>
                    </a:ext>
                  </a:extLst>
                </p:cNvPr>
                <p:cNvSpPr txBox="1"/>
                <p:nvPr/>
              </p:nvSpPr>
              <p:spPr>
                <a:xfrm>
                  <a:off x="2213517" y="4475532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E57A96-D2F7-514F-AC61-39FB28C5B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517" y="4475532"/>
                  <a:ext cx="418961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7A0764-388A-1E45-B857-59F118A3EABD}"/>
                    </a:ext>
                  </a:extLst>
                </p:cNvPr>
                <p:cNvSpPr txBox="1"/>
                <p:nvPr/>
              </p:nvSpPr>
              <p:spPr>
                <a:xfrm>
                  <a:off x="3219315" y="5144167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7A0764-388A-1E45-B857-59F118A3E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315" y="5144167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8C090E-A6E4-1243-8C9D-3DC0C46C93EA}"/>
                </a:ext>
              </a:extLst>
            </p:cNvPr>
            <p:cNvSpPr/>
            <p:nvPr/>
          </p:nvSpPr>
          <p:spPr>
            <a:xfrm>
              <a:off x="3093294" y="4369168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35CAA3-A3EB-3A47-89D1-84379DCCC25E}"/>
                    </a:ext>
                  </a:extLst>
                </p:cNvPr>
                <p:cNvSpPr txBox="1"/>
                <p:nvPr/>
              </p:nvSpPr>
              <p:spPr>
                <a:xfrm>
                  <a:off x="3215396" y="380864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35CAA3-A3EB-3A47-89D1-84379DCCC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396" y="3808642"/>
                  <a:ext cx="424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5D71A1-D2DC-D04E-9863-E25EB34BDD30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2632478" y="4583254"/>
              <a:ext cx="4608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507BCD2-0EFE-454A-8945-17C94A9C570C}"/>
                </a:ext>
              </a:extLst>
            </p:cNvPr>
            <p:cNvCxnSpPr>
              <a:cxnSpLocks/>
              <a:stCxn id="14" idx="0"/>
              <a:endCxn id="16" idx="2"/>
            </p:cNvCxnSpPr>
            <p:nvPr/>
          </p:nvCxnSpPr>
          <p:spPr>
            <a:xfrm flipV="1">
              <a:off x="3427123" y="4024086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E2282D-7A5B-BD4D-8886-8D7EB201948D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427123" y="4797340"/>
              <a:ext cx="2795" cy="346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22303B-4AE5-DD4C-AEA8-36DABB8BC231}"/>
                    </a:ext>
                  </a:extLst>
                </p:cNvPr>
                <p:cNvSpPr txBox="1"/>
                <p:nvPr/>
              </p:nvSpPr>
              <p:spPr>
                <a:xfrm>
                  <a:off x="4210125" y="5144167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22303B-4AE5-DD4C-AEA8-36DABB8BC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125" y="5144167"/>
                  <a:ext cx="42120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742D72-9F79-424E-9D20-1F3BC1AD158F}"/>
                </a:ext>
              </a:extLst>
            </p:cNvPr>
            <p:cNvSpPr/>
            <p:nvPr/>
          </p:nvSpPr>
          <p:spPr>
            <a:xfrm>
              <a:off x="4084104" y="4369168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2F17DE-A088-3F48-8985-5235F98495E5}"/>
                    </a:ext>
                  </a:extLst>
                </p:cNvPr>
                <p:cNvSpPr txBox="1"/>
                <p:nvPr/>
              </p:nvSpPr>
              <p:spPr>
                <a:xfrm>
                  <a:off x="4206206" y="380864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2F17DE-A088-3F48-8985-5235F9849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206" y="3808642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7907EF-5921-AF44-B796-751E31CA6FF6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3750683" y="4583254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83291E9-9B6E-E443-A6E5-23D7C723FB53}"/>
                </a:ext>
              </a:extLst>
            </p:cNvPr>
            <p:cNvCxnSpPr>
              <a:cxnSpLocks/>
              <a:stCxn id="21" idx="0"/>
              <a:endCxn id="23" idx="2"/>
            </p:cNvCxnSpPr>
            <p:nvPr/>
          </p:nvCxnSpPr>
          <p:spPr>
            <a:xfrm flipV="1">
              <a:off x="4417933" y="4024086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71F43E-70D8-2A44-AD92-0BB460035B36}"/>
                </a:ext>
              </a:extLst>
            </p:cNvPr>
            <p:cNvCxnSpPr>
              <a:cxnSpLocks/>
              <a:stCxn id="20" idx="0"/>
              <a:endCxn id="21" idx="2"/>
            </p:cNvCxnSpPr>
            <p:nvPr/>
          </p:nvCxnSpPr>
          <p:spPr>
            <a:xfrm flipH="1" flipV="1">
              <a:off x="4417933" y="4797340"/>
              <a:ext cx="2795" cy="346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85B070-EBFF-CF46-9120-F04D32667E3D}"/>
                    </a:ext>
                  </a:extLst>
                </p:cNvPr>
                <p:cNvSpPr txBox="1"/>
                <p:nvPr/>
              </p:nvSpPr>
              <p:spPr>
                <a:xfrm>
                  <a:off x="5216464" y="5144167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85B070-EBFF-CF46-9120-F04D32667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464" y="5144167"/>
                  <a:ext cx="421206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69CB95-C992-3A44-AB91-FCFEA583FD4F}"/>
                </a:ext>
              </a:extLst>
            </p:cNvPr>
            <p:cNvSpPr/>
            <p:nvPr/>
          </p:nvSpPr>
          <p:spPr>
            <a:xfrm>
              <a:off x="5090443" y="4369168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4A86FD-4390-D04B-8F8B-775F61BF456D}"/>
                    </a:ext>
                  </a:extLst>
                </p:cNvPr>
                <p:cNvSpPr txBox="1"/>
                <p:nvPr/>
              </p:nvSpPr>
              <p:spPr>
                <a:xfrm>
                  <a:off x="5212545" y="380864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4A86FD-4390-D04B-8F8B-775F61BF4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545" y="3808642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C4549B-FE37-8D42-AF8B-47FFA950EA2F}"/>
                </a:ext>
              </a:extLst>
            </p:cNvPr>
            <p:cNvCxnSpPr>
              <a:endCxn id="28" idx="1"/>
            </p:cNvCxnSpPr>
            <p:nvPr/>
          </p:nvCxnSpPr>
          <p:spPr>
            <a:xfrm>
              <a:off x="4757022" y="4583254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7B6C31-4BBF-8F47-B0BF-27F29510EDEB}"/>
                </a:ext>
              </a:extLst>
            </p:cNvPr>
            <p:cNvCxnSpPr>
              <a:cxnSpLocks/>
              <a:stCxn id="28" idx="0"/>
              <a:endCxn id="30" idx="2"/>
            </p:cNvCxnSpPr>
            <p:nvPr/>
          </p:nvCxnSpPr>
          <p:spPr>
            <a:xfrm flipV="1">
              <a:off x="5424272" y="4024086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331AF3-7C85-7D4D-921B-F457F6C40E91}"/>
                </a:ext>
              </a:extLst>
            </p:cNvPr>
            <p:cNvCxnSpPr>
              <a:cxnSpLocks/>
              <a:stCxn id="27" idx="0"/>
              <a:endCxn id="28" idx="2"/>
            </p:cNvCxnSpPr>
            <p:nvPr/>
          </p:nvCxnSpPr>
          <p:spPr>
            <a:xfrm flipH="1" flipV="1">
              <a:off x="5424272" y="4797340"/>
              <a:ext cx="2795" cy="346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5F5114-E423-3447-96AC-E075F6E9F3A7}"/>
                    </a:ext>
                  </a:extLst>
                </p:cNvPr>
                <p:cNvSpPr txBox="1"/>
                <p:nvPr/>
              </p:nvSpPr>
              <p:spPr>
                <a:xfrm>
                  <a:off x="6222896" y="5144167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5F5114-E423-3447-96AC-E075F6E9F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896" y="5144167"/>
                  <a:ext cx="42120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A3029D-FD5E-9A4D-8F3C-C8AFC1DE2B15}"/>
                </a:ext>
              </a:extLst>
            </p:cNvPr>
            <p:cNvSpPr/>
            <p:nvPr/>
          </p:nvSpPr>
          <p:spPr>
            <a:xfrm>
              <a:off x="6096875" y="4369168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9CAAB4-0C58-1F47-A386-461ABE47D389}"/>
                    </a:ext>
                  </a:extLst>
                </p:cNvPr>
                <p:cNvSpPr txBox="1"/>
                <p:nvPr/>
              </p:nvSpPr>
              <p:spPr>
                <a:xfrm>
                  <a:off x="6218977" y="380864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9CAAB4-0C58-1F47-A386-461ABE47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977" y="3808642"/>
                  <a:ext cx="42498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F78D584-14AA-2A42-BF68-8EFB2B6ED012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5763454" y="4583254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5900350-520C-0943-A3B2-B1548F3FABAF}"/>
                </a:ext>
              </a:extLst>
            </p:cNvPr>
            <p:cNvCxnSpPr>
              <a:cxnSpLocks/>
              <a:stCxn id="35" idx="0"/>
              <a:endCxn id="37" idx="2"/>
            </p:cNvCxnSpPr>
            <p:nvPr/>
          </p:nvCxnSpPr>
          <p:spPr>
            <a:xfrm flipV="1">
              <a:off x="6430704" y="4024086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A6DFD17-E104-094C-AC5C-15B7CFB3D93A}"/>
                </a:ext>
              </a:extLst>
            </p:cNvPr>
            <p:cNvCxnSpPr>
              <a:cxnSpLocks/>
              <a:stCxn id="34" idx="0"/>
              <a:endCxn id="35" idx="2"/>
            </p:cNvCxnSpPr>
            <p:nvPr/>
          </p:nvCxnSpPr>
          <p:spPr>
            <a:xfrm flipH="1" flipV="1">
              <a:off x="6430704" y="4797340"/>
              <a:ext cx="2795" cy="346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BBE0A2-ECC3-7144-8E86-1297618DAC55}"/>
                </a:ext>
              </a:extLst>
            </p:cNvPr>
            <p:cNvSpPr txBox="1"/>
            <p:nvPr/>
          </p:nvSpPr>
          <p:spPr>
            <a:xfrm>
              <a:off x="3233801" y="5570573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F733E5-5BCF-8340-897D-D06663167DD7}"/>
                </a:ext>
              </a:extLst>
            </p:cNvPr>
            <p:cNvSpPr txBox="1"/>
            <p:nvPr/>
          </p:nvSpPr>
          <p:spPr>
            <a:xfrm>
              <a:off x="4178924" y="5570572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said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F9A61C-8B56-E446-BA34-4CFB0B0D3AA3}"/>
                </a:ext>
              </a:extLst>
            </p:cNvPr>
            <p:cNvSpPr txBox="1"/>
            <p:nvPr/>
          </p:nvSpPr>
          <p:spPr>
            <a:xfrm>
              <a:off x="5115500" y="5570571"/>
              <a:ext cx="617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Teddy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7542AA-7D3C-FF43-AF05-B6DAFB839046}"/>
                </a:ext>
              </a:extLst>
            </p:cNvPr>
            <p:cNvSpPr txBox="1"/>
            <p:nvPr/>
          </p:nvSpPr>
          <p:spPr>
            <a:xfrm>
              <a:off x="5980836" y="5570571"/>
              <a:ext cx="899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Roosevelt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0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3CA5-4535-DF44-B34B-6307450E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64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Bidirectional RNN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5BBDC-D06B-AB45-99AB-254FF6D2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43087-CC02-A347-BB8E-54A35236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D0D73-4880-A249-8890-B3F21344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8C8FC-2ED4-E64F-8052-7438DF11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AD01E9-07E6-5240-81EF-24E003EFB7E5}"/>
                  </a:ext>
                </a:extLst>
              </p:cNvPr>
              <p:cNvSpPr txBox="1"/>
              <p:nvPr/>
            </p:nvSpPr>
            <p:spPr>
              <a:xfrm>
                <a:off x="3216724" y="413673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AD01E9-07E6-5240-81EF-24E003EFB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24" y="4136738"/>
                <a:ext cx="421206" cy="215444"/>
              </a:xfrm>
              <a:prstGeom prst="rect">
                <a:avLst/>
              </a:prstGeom>
              <a:blipFill>
                <a:blip r:embed="rId4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975019-D50B-6941-89AA-5C292B6959E7}"/>
                  </a:ext>
                </a:extLst>
              </p:cNvPr>
              <p:cNvSpPr txBox="1"/>
              <p:nvPr/>
            </p:nvSpPr>
            <p:spPr>
              <a:xfrm>
                <a:off x="3216724" y="164775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975019-D50B-6941-89AA-5C292B69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24" y="1647755"/>
                <a:ext cx="424988" cy="215444"/>
              </a:xfrm>
              <a:prstGeom prst="rect">
                <a:avLst/>
              </a:prstGeom>
              <a:blipFill>
                <a:blip r:embed="rId5"/>
                <a:stretch>
                  <a:fillRect l="-8571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72F8A8-7E6B-F74E-B123-D6F36FC47AF1}"/>
                  </a:ext>
                </a:extLst>
              </p:cNvPr>
              <p:cNvSpPr txBox="1"/>
              <p:nvPr/>
            </p:nvSpPr>
            <p:spPr>
              <a:xfrm>
                <a:off x="5292920" y="413673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72F8A8-7E6B-F74E-B123-D6F36FC4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20" y="4136738"/>
                <a:ext cx="421206" cy="215444"/>
              </a:xfrm>
              <a:prstGeom prst="rect">
                <a:avLst/>
              </a:prstGeom>
              <a:blipFill>
                <a:blip r:embed="rId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6CD1AE-FB00-C24C-BC02-C6B98F09D8B5}"/>
                  </a:ext>
                </a:extLst>
              </p:cNvPr>
              <p:cNvSpPr txBox="1"/>
              <p:nvPr/>
            </p:nvSpPr>
            <p:spPr>
              <a:xfrm>
                <a:off x="5292920" y="164775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6CD1AE-FB00-C24C-BC02-C6B98F09D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20" y="1647755"/>
                <a:ext cx="424988" cy="215444"/>
              </a:xfrm>
              <a:prstGeom prst="rect">
                <a:avLst/>
              </a:prstGeom>
              <a:blipFill>
                <a:blip r:embed="rId7"/>
                <a:stretch>
                  <a:fillRect l="-8824" t="-22222" r="-29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A8D25F-F1F8-A14F-96D8-596189D59818}"/>
                  </a:ext>
                </a:extLst>
              </p:cNvPr>
              <p:cNvSpPr txBox="1"/>
              <p:nvPr/>
            </p:nvSpPr>
            <p:spPr>
              <a:xfrm>
                <a:off x="7489683" y="413673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A8D25F-F1F8-A14F-96D8-596189D5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83" y="4136738"/>
                <a:ext cx="421206" cy="215444"/>
              </a:xfrm>
              <a:prstGeom prst="rect">
                <a:avLst/>
              </a:prstGeom>
              <a:blipFill>
                <a:blip r:embed="rId8"/>
                <a:stretch>
                  <a:fillRect l="-5882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5341F9-04D5-4547-B627-45FF880FB5B8}"/>
                  </a:ext>
                </a:extLst>
              </p:cNvPr>
              <p:cNvSpPr txBox="1"/>
              <p:nvPr/>
            </p:nvSpPr>
            <p:spPr>
              <a:xfrm>
                <a:off x="7489683" y="164775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5341F9-04D5-4547-B627-45FF880FB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83" y="1647755"/>
                <a:ext cx="424988" cy="215444"/>
              </a:xfrm>
              <a:prstGeom prst="rect">
                <a:avLst/>
              </a:prstGeom>
              <a:blipFill>
                <a:blip r:embed="rId9"/>
                <a:stretch>
                  <a:fillRect l="-8824" t="-22222" r="-29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6777D5-A0FD-6E4B-9BD6-7782DA4C4D68}"/>
                  </a:ext>
                </a:extLst>
              </p:cNvPr>
              <p:cNvSpPr txBox="1"/>
              <p:nvPr/>
            </p:nvSpPr>
            <p:spPr>
              <a:xfrm>
                <a:off x="9806520" y="413673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6777D5-A0FD-6E4B-9BD6-7782DA4C4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520" y="4136738"/>
                <a:ext cx="421206" cy="215444"/>
              </a:xfrm>
              <a:prstGeom prst="rect">
                <a:avLst/>
              </a:prstGeom>
              <a:blipFill>
                <a:blip r:embed="rId10"/>
                <a:stretch>
                  <a:fillRect l="-5882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9358DD-497B-4940-96C8-E985FD5F6350}"/>
                  </a:ext>
                </a:extLst>
              </p:cNvPr>
              <p:cNvSpPr txBox="1"/>
              <p:nvPr/>
            </p:nvSpPr>
            <p:spPr>
              <a:xfrm>
                <a:off x="9806520" y="164775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9358DD-497B-4940-96C8-E985FD5F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520" y="1647755"/>
                <a:ext cx="424988" cy="215444"/>
              </a:xfrm>
              <a:prstGeom prst="rect">
                <a:avLst/>
              </a:prstGeom>
              <a:blipFill>
                <a:blip r:embed="rId11"/>
                <a:stretch>
                  <a:fillRect l="-8571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C8F77B1-BCBF-8A49-91D2-9781EA676695}"/>
              </a:ext>
            </a:extLst>
          </p:cNvPr>
          <p:cNvSpPr txBox="1"/>
          <p:nvPr/>
        </p:nvSpPr>
        <p:spPr>
          <a:xfrm>
            <a:off x="3214066" y="464345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0CDB0-5769-E14A-87B3-69415754116D}"/>
              </a:ext>
            </a:extLst>
          </p:cNvPr>
          <p:cNvSpPr txBox="1"/>
          <p:nvPr/>
        </p:nvSpPr>
        <p:spPr>
          <a:xfrm>
            <a:off x="5244575" y="4643458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EA9946-7AAE-E24E-8E0D-F47804F8E604}"/>
              </a:ext>
            </a:extLst>
          </p:cNvPr>
          <p:cNvSpPr txBox="1"/>
          <p:nvPr/>
        </p:nvSpPr>
        <p:spPr>
          <a:xfrm>
            <a:off x="7371575" y="4643457"/>
            <a:ext cx="61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Teddy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CBF20-DFFB-4043-984B-1DCBB3908F0A}"/>
              </a:ext>
            </a:extLst>
          </p:cNvPr>
          <p:cNvSpPr txBox="1"/>
          <p:nvPr/>
        </p:nvSpPr>
        <p:spPr>
          <a:xfrm>
            <a:off x="9547316" y="4643457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Roosevelt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ABB7D7C-3314-9B41-B393-3BA6CC5C0FA6}"/>
              </a:ext>
            </a:extLst>
          </p:cNvPr>
          <p:cNvGrpSpPr/>
          <p:nvPr/>
        </p:nvGrpSpPr>
        <p:grpSpPr>
          <a:xfrm>
            <a:off x="2524582" y="1863199"/>
            <a:ext cx="2076196" cy="2273539"/>
            <a:chOff x="2524582" y="1863199"/>
            <a:chExt cx="2076196" cy="227353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5F657CD-06AC-FE45-8624-97C007E78476}"/>
                </a:ext>
              </a:extLst>
            </p:cNvPr>
            <p:cNvGrpSpPr/>
            <p:nvPr/>
          </p:nvGrpSpPr>
          <p:grpSpPr>
            <a:xfrm>
              <a:off x="2524582" y="1863199"/>
              <a:ext cx="2076196" cy="2273539"/>
              <a:chOff x="2524582" y="1863199"/>
              <a:chExt cx="2076196" cy="227353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9A8E0A-33F1-2646-9DA2-442205DB2379}"/>
                  </a:ext>
                </a:extLst>
              </p:cNvPr>
              <p:cNvSpPr/>
              <p:nvPr/>
            </p:nvSpPr>
            <p:spPr>
              <a:xfrm>
                <a:off x="2524582" y="2790470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B85A229-A600-BF4F-B224-24171007EBA8}"/>
                  </a:ext>
                </a:extLst>
              </p:cNvPr>
              <p:cNvCxnSpPr>
                <a:cxnSpLocks/>
                <a:stCxn id="11" idx="0"/>
                <a:endCxn id="12" idx="2"/>
              </p:cNvCxnSpPr>
              <p:nvPr/>
            </p:nvCxnSpPr>
            <p:spPr>
              <a:xfrm flipV="1">
                <a:off x="2858411" y="1863199"/>
                <a:ext cx="570807" cy="927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2D7BE79-CF87-EF4B-A676-6763151DC4B1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2858411" y="3218642"/>
                <a:ext cx="568916" cy="918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87A735C-10B2-974A-9CC7-5CB09B1CB57C}"/>
                  </a:ext>
                </a:extLst>
              </p:cNvPr>
              <p:cNvCxnSpPr/>
              <p:nvPr/>
            </p:nvCxnSpPr>
            <p:spPr>
              <a:xfrm>
                <a:off x="3192239" y="2872246"/>
                <a:ext cx="140853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AF6F96A-65A7-0846-AA7D-38FC0C75DD13}"/>
                    </a:ext>
                  </a:extLst>
                </p:cNvPr>
                <p:cNvSpPr txBox="1"/>
                <p:nvPr/>
              </p:nvSpPr>
              <p:spPr>
                <a:xfrm>
                  <a:off x="2672940" y="28968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AF6F96A-65A7-0846-AA7D-38FC0C75D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940" y="2896834"/>
                  <a:ext cx="41896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2941" t="-35294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8487DD-39F0-BB44-9DFD-AC03C51F0D04}"/>
              </a:ext>
            </a:extLst>
          </p:cNvPr>
          <p:cNvGrpSpPr/>
          <p:nvPr/>
        </p:nvGrpSpPr>
        <p:grpSpPr>
          <a:xfrm>
            <a:off x="4600778" y="1863199"/>
            <a:ext cx="2196763" cy="2273539"/>
            <a:chOff x="4600778" y="1863199"/>
            <a:chExt cx="2196763" cy="227353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527BD9E-B217-4643-9901-331351703EDC}"/>
                </a:ext>
              </a:extLst>
            </p:cNvPr>
            <p:cNvGrpSpPr/>
            <p:nvPr/>
          </p:nvGrpSpPr>
          <p:grpSpPr>
            <a:xfrm>
              <a:off x="4600778" y="1863199"/>
              <a:ext cx="2196763" cy="2273539"/>
              <a:chOff x="4600778" y="1863199"/>
              <a:chExt cx="2196763" cy="227353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083CC9-4382-704D-8D24-2EEECEFE9B65}"/>
                  </a:ext>
                </a:extLst>
              </p:cNvPr>
              <p:cNvSpPr/>
              <p:nvPr/>
            </p:nvSpPr>
            <p:spPr>
              <a:xfrm>
                <a:off x="4600778" y="2790470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BD36EC9-9922-5C46-A949-12818E2CD4F3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V="1">
                <a:off x="4934607" y="1863199"/>
                <a:ext cx="570807" cy="927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9FFF4CD-7201-7B4C-A77B-FE3B4D5E62D0}"/>
                  </a:ext>
                </a:extLst>
              </p:cNvPr>
              <p:cNvCxnSpPr>
                <a:cxnSpLocks/>
                <a:stCxn id="16" idx="0"/>
                <a:endCxn id="17" idx="2"/>
              </p:cNvCxnSpPr>
              <p:nvPr/>
            </p:nvCxnSpPr>
            <p:spPr>
              <a:xfrm flipH="1" flipV="1">
                <a:off x="4934607" y="3218642"/>
                <a:ext cx="568916" cy="918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564EF-9044-6F4B-ADC9-87A4624CB5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8435" y="2878628"/>
                <a:ext cx="152910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32F06FE-4B9A-8447-AD79-B9289CB7876E}"/>
                    </a:ext>
                  </a:extLst>
                </p:cNvPr>
                <p:cNvSpPr txBox="1"/>
                <p:nvPr/>
              </p:nvSpPr>
              <p:spPr>
                <a:xfrm>
                  <a:off x="4770726" y="2892245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32F06FE-4B9A-8447-AD79-B9289CB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726" y="2892245"/>
                  <a:ext cx="418961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5882" t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0E60709-0961-3241-9DC9-97450C03E270}"/>
              </a:ext>
            </a:extLst>
          </p:cNvPr>
          <p:cNvGrpSpPr/>
          <p:nvPr/>
        </p:nvGrpSpPr>
        <p:grpSpPr>
          <a:xfrm>
            <a:off x="6797541" y="1863199"/>
            <a:ext cx="2316837" cy="2273539"/>
            <a:chOff x="6797541" y="1863199"/>
            <a:chExt cx="2316837" cy="227353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3997CC5-3D71-2C49-B5CF-0F180420A1A1}"/>
                </a:ext>
              </a:extLst>
            </p:cNvPr>
            <p:cNvGrpSpPr/>
            <p:nvPr/>
          </p:nvGrpSpPr>
          <p:grpSpPr>
            <a:xfrm>
              <a:off x="6797541" y="1863199"/>
              <a:ext cx="2316837" cy="2273539"/>
              <a:chOff x="6797541" y="1863199"/>
              <a:chExt cx="2316837" cy="227353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6270AE-AA3B-5D4E-8FFE-502A12D73C55}"/>
                  </a:ext>
                </a:extLst>
              </p:cNvPr>
              <p:cNvSpPr/>
              <p:nvPr/>
            </p:nvSpPr>
            <p:spPr>
              <a:xfrm>
                <a:off x="6797541" y="2790470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4C19FF4-4A67-A74A-B791-0C3ABF327886}"/>
                  </a:ext>
                </a:extLst>
              </p:cNvPr>
              <p:cNvCxnSpPr>
                <a:cxnSpLocks/>
                <a:stCxn id="23" idx="0"/>
                <a:endCxn id="24" idx="2"/>
              </p:cNvCxnSpPr>
              <p:nvPr/>
            </p:nvCxnSpPr>
            <p:spPr>
              <a:xfrm flipV="1">
                <a:off x="7131370" y="1863199"/>
                <a:ext cx="570807" cy="927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331A74A-2E38-6C41-8434-B90A3D9E3C21}"/>
                  </a:ext>
                </a:extLst>
              </p:cNvPr>
              <p:cNvCxnSpPr>
                <a:cxnSpLocks/>
                <a:stCxn id="22" idx="0"/>
                <a:endCxn id="23" idx="2"/>
              </p:cNvCxnSpPr>
              <p:nvPr/>
            </p:nvCxnSpPr>
            <p:spPr>
              <a:xfrm flipH="1" flipV="1">
                <a:off x="7131370" y="3218642"/>
                <a:ext cx="568916" cy="918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DC5DB9B-BAC3-9943-8345-B7B30CD07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5198" y="2878628"/>
                <a:ext cx="164918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98FFA8-E3FE-6943-9C0C-7C2E444D73BD}"/>
                    </a:ext>
                  </a:extLst>
                </p:cNvPr>
                <p:cNvSpPr txBox="1"/>
                <p:nvPr/>
              </p:nvSpPr>
              <p:spPr>
                <a:xfrm>
                  <a:off x="6945899" y="28968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B98FFA8-E3FE-6943-9C0C-7C2E444D7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899" y="2896834"/>
                  <a:ext cx="418961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882" t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7D7CEE3-BD06-1A40-B62C-47E0DF61C9B1}"/>
              </a:ext>
            </a:extLst>
          </p:cNvPr>
          <p:cNvGrpSpPr/>
          <p:nvPr/>
        </p:nvGrpSpPr>
        <p:grpSpPr>
          <a:xfrm>
            <a:off x="9114378" y="1863199"/>
            <a:ext cx="904636" cy="2273539"/>
            <a:chOff x="9114378" y="1863199"/>
            <a:chExt cx="904636" cy="22735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902CF1-753C-1C41-BF4D-3C3E75AF21F4}"/>
                </a:ext>
              </a:extLst>
            </p:cNvPr>
            <p:cNvSpPr/>
            <p:nvPr/>
          </p:nvSpPr>
          <p:spPr>
            <a:xfrm>
              <a:off x="9114378" y="279047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6AC6CA8-344E-4F4C-9F8C-E1943AACF4B0}"/>
                </a:ext>
              </a:extLst>
            </p:cNvPr>
            <p:cNvCxnSpPr>
              <a:cxnSpLocks/>
              <a:stCxn id="29" idx="0"/>
              <a:endCxn id="30" idx="2"/>
            </p:cNvCxnSpPr>
            <p:nvPr/>
          </p:nvCxnSpPr>
          <p:spPr>
            <a:xfrm flipV="1">
              <a:off x="9448207" y="1863199"/>
              <a:ext cx="570807" cy="9272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811424-7B20-2546-AEBC-4241DC025DC4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H="1" flipV="1">
              <a:off x="9448207" y="3218642"/>
              <a:ext cx="568916" cy="918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836457-6A4F-D744-8F4C-D4B068AA90B6}"/>
                    </a:ext>
                  </a:extLst>
                </p:cNvPr>
                <p:cNvSpPr txBox="1"/>
                <p:nvPr/>
              </p:nvSpPr>
              <p:spPr>
                <a:xfrm>
                  <a:off x="9258256" y="2899542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836457-6A4F-D744-8F4C-D4B068AA9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256" y="2899542"/>
                  <a:ext cx="41896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5882" t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85A2B25-58B7-BC45-BF12-59DAD64FBCDB}"/>
              </a:ext>
            </a:extLst>
          </p:cNvPr>
          <p:cNvGrpSpPr/>
          <p:nvPr/>
        </p:nvGrpSpPr>
        <p:grpSpPr>
          <a:xfrm>
            <a:off x="3427327" y="1863199"/>
            <a:ext cx="756662" cy="2273539"/>
            <a:chOff x="3427327" y="1863199"/>
            <a:chExt cx="756662" cy="22735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2CFF11-1920-3646-9E80-3B375CAB5C90}"/>
                </a:ext>
              </a:extLst>
            </p:cNvPr>
            <p:cNvSpPr/>
            <p:nvPr/>
          </p:nvSpPr>
          <p:spPr>
            <a:xfrm>
              <a:off x="3516332" y="3001848"/>
              <a:ext cx="667657" cy="4281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91D9B37-1D90-EE42-BC77-63C40BA30728}"/>
                </a:ext>
              </a:extLst>
            </p:cNvPr>
            <p:cNvCxnSpPr>
              <a:cxnSpLocks/>
              <a:stCxn id="10" idx="0"/>
              <a:endCxn id="60" idx="2"/>
            </p:cNvCxnSpPr>
            <p:nvPr/>
          </p:nvCxnSpPr>
          <p:spPr>
            <a:xfrm flipV="1">
              <a:off x="3427327" y="3430020"/>
              <a:ext cx="422834" cy="70671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01EC8E6-000B-894B-90A7-B8BFBB633289}"/>
                </a:ext>
              </a:extLst>
            </p:cNvPr>
            <p:cNvCxnSpPr>
              <a:cxnSpLocks/>
              <a:stCxn id="60" idx="0"/>
              <a:endCxn id="12" idx="2"/>
            </p:cNvCxnSpPr>
            <p:nvPr/>
          </p:nvCxnSpPr>
          <p:spPr>
            <a:xfrm flipH="1" flipV="1">
              <a:off x="3429218" y="1863199"/>
              <a:ext cx="420943" cy="113864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FABFF14-5CC9-2B47-B0DE-D6A5E7D0B88C}"/>
                    </a:ext>
                  </a:extLst>
                </p:cNvPr>
                <p:cNvSpPr txBox="1"/>
                <p:nvPr/>
              </p:nvSpPr>
              <p:spPr>
                <a:xfrm>
                  <a:off x="3653130" y="311550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⃖"/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FABFF14-5CC9-2B47-B0DE-D6A5E7D0B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130" y="3115509"/>
                  <a:ext cx="41896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121" t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30F927B-DE37-9243-A337-243EEB93582E}"/>
              </a:ext>
            </a:extLst>
          </p:cNvPr>
          <p:cNvGrpSpPr/>
          <p:nvPr/>
        </p:nvGrpSpPr>
        <p:grpSpPr>
          <a:xfrm>
            <a:off x="4177945" y="1863199"/>
            <a:ext cx="2202807" cy="2273539"/>
            <a:chOff x="4177945" y="1863199"/>
            <a:chExt cx="2202807" cy="22735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2B0AED-D063-0C47-ACB8-A54286598CCF}"/>
                </a:ext>
              </a:extLst>
            </p:cNvPr>
            <p:cNvSpPr/>
            <p:nvPr/>
          </p:nvSpPr>
          <p:spPr>
            <a:xfrm>
              <a:off x="5713095" y="3001848"/>
              <a:ext cx="667657" cy="4281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7687F0-11DC-3F44-8FBE-713328A91CFB}"/>
                </a:ext>
              </a:extLst>
            </p:cNvPr>
            <p:cNvCxnSpPr>
              <a:cxnSpLocks/>
              <a:stCxn id="16" idx="0"/>
              <a:endCxn id="61" idx="2"/>
            </p:cNvCxnSpPr>
            <p:nvPr/>
          </p:nvCxnSpPr>
          <p:spPr>
            <a:xfrm flipV="1">
              <a:off x="5503523" y="3430020"/>
              <a:ext cx="543401" cy="70671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F76483D-2502-9441-8100-C6147943B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7945" y="3355678"/>
              <a:ext cx="1544646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B145F83-769E-F74B-9A78-3B0F26390CB6}"/>
                </a:ext>
              </a:extLst>
            </p:cNvPr>
            <p:cNvCxnSpPr>
              <a:cxnSpLocks/>
              <a:stCxn id="61" idx="0"/>
              <a:endCxn id="18" idx="2"/>
            </p:cNvCxnSpPr>
            <p:nvPr/>
          </p:nvCxnSpPr>
          <p:spPr>
            <a:xfrm flipH="1" flipV="1">
              <a:off x="5505414" y="1863199"/>
              <a:ext cx="541510" cy="113864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3A5C559-F25A-FA4D-B87F-DC996DA0C291}"/>
                    </a:ext>
                  </a:extLst>
                </p:cNvPr>
                <p:cNvSpPr txBox="1"/>
                <p:nvPr/>
              </p:nvSpPr>
              <p:spPr>
                <a:xfrm>
                  <a:off x="5864483" y="310509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⃖"/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3A5C559-F25A-FA4D-B87F-DC996DA0C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483" y="3105090"/>
                  <a:ext cx="418961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8824" t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C0FDDA9-0957-B54B-8FDC-FE55DD899A2B}"/>
              </a:ext>
            </a:extLst>
          </p:cNvPr>
          <p:cNvGrpSpPr/>
          <p:nvPr/>
        </p:nvGrpSpPr>
        <p:grpSpPr>
          <a:xfrm>
            <a:off x="6380752" y="1863199"/>
            <a:ext cx="2242864" cy="2273539"/>
            <a:chOff x="6380752" y="1863199"/>
            <a:chExt cx="2242864" cy="227353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9FC247-48FD-1C4C-BEAA-E4C007A80843}"/>
                </a:ext>
              </a:extLst>
            </p:cNvPr>
            <p:cNvSpPr/>
            <p:nvPr/>
          </p:nvSpPr>
          <p:spPr>
            <a:xfrm>
              <a:off x="7955959" y="3001848"/>
              <a:ext cx="667657" cy="4281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B396081-5ED5-4244-ABDA-DA866C44213D}"/>
                </a:ext>
              </a:extLst>
            </p:cNvPr>
            <p:cNvCxnSpPr>
              <a:cxnSpLocks/>
              <a:stCxn id="22" idx="0"/>
              <a:endCxn id="62" idx="2"/>
            </p:cNvCxnSpPr>
            <p:nvPr/>
          </p:nvCxnSpPr>
          <p:spPr>
            <a:xfrm flipV="1">
              <a:off x="7700286" y="3430020"/>
              <a:ext cx="589502" cy="70671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5D1F190-BAAB-A94C-AC59-9AEB85378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0752" y="3355678"/>
              <a:ext cx="157520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4C567D5-18E8-424D-993B-7FA4A3D6BB39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H="1" flipV="1">
              <a:off x="7702177" y="1863199"/>
              <a:ext cx="587611" cy="113864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2B7B1CE-E897-414A-93CE-984D53657F94}"/>
                    </a:ext>
                  </a:extLst>
                </p:cNvPr>
                <p:cNvSpPr txBox="1"/>
                <p:nvPr/>
              </p:nvSpPr>
              <p:spPr>
                <a:xfrm>
                  <a:off x="8096079" y="3107015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⃖"/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2B7B1CE-E897-414A-93CE-984D53657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6079" y="3107015"/>
                  <a:ext cx="418961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5882" t="-27778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E3C22BC-02C6-0744-BB5B-BAD9F6CB7D16}"/>
              </a:ext>
            </a:extLst>
          </p:cNvPr>
          <p:cNvGrpSpPr/>
          <p:nvPr/>
        </p:nvGrpSpPr>
        <p:grpSpPr>
          <a:xfrm>
            <a:off x="8623617" y="1863199"/>
            <a:ext cx="2268929" cy="2273539"/>
            <a:chOff x="8623617" y="1863199"/>
            <a:chExt cx="2268929" cy="227353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6BCAA5-68B3-E84A-BC6A-D87C146FC6CC}"/>
                </a:ext>
              </a:extLst>
            </p:cNvPr>
            <p:cNvSpPr/>
            <p:nvPr/>
          </p:nvSpPr>
          <p:spPr>
            <a:xfrm>
              <a:off x="10224889" y="3001848"/>
              <a:ext cx="667657" cy="4281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CEAEE4-3760-7046-8093-0A84F26AA739}"/>
                </a:ext>
              </a:extLst>
            </p:cNvPr>
            <p:cNvCxnSpPr>
              <a:cxnSpLocks/>
              <a:stCxn id="28" idx="0"/>
              <a:endCxn id="63" idx="2"/>
            </p:cNvCxnSpPr>
            <p:nvPr/>
          </p:nvCxnSpPr>
          <p:spPr>
            <a:xfrm flipV="1">
              <a:off x="10017123" y="3430020"/>
              <a:ext cx="541595" cy="706718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C104982-85D4-7347-82E4-C417CA968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3617" y="3348244"/>
              <a:ext cx="1601272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4A98D37-2161-D74C-B19A-346F1CAF2BCF}"/>
                </a:ext>
              </a:extLst>
            </p:cNvPr>
            <p:cNvCxnSpPr>
              <a:cxnSpLocks/>
              <a:stCxn id="63" idx="0"/>
              <a:endCxn id="30" idx="2"/>
            </p:cNvCxnSpPr>
            <p:nvPr/>
          </p:nvCxnSpPr>
          <p:spPr>
            <a:xfrm flipH="1" flipV="1">
              <a:off x="10019014" y="1863199"/>
              <a:ext cx="539704" cy="113864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F62D405-2424-824B-B5F7-A967ADFAF5E9}"/>
                    </a:ext>
                  </a:extLst>
                </p:cNvPr>
                <p:cNvSpPr txBox="1"/>
                <p:nvPr/>
              </p:nvSpPr>
              <p:spPr>
                <a:xfrm>
                  <a:off x="10350952" y="310964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⃖"/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F62D405-2424-824B-B5F7-A967ADFA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0952" y="3109649"/>
                  <a:ext cx="418961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5882" t="-27778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4272005-6B6A-CB44-92FC-E75C6A25E4CB}"/>
              </a:ext>
            </a:extLst>
          </p:cNvPr>
          <p:cNvSpPr txBox="1"/>
          <p:nvPr/>
        </p:nvSpPr>
        <p:spPr>
          <a:xfrm>
            <a:off x="987638" y="2185327"/>
            <a:ext cx="1669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Forward direction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251E32-6CED-C94E-9BC4-50DF9A2A2937}"/>
              </a:ext>
            </a:extLst>
          </p:cNvPr>
          <p:cNvSpPr txBox="1"/>
          <p:nvPr/>
        </p:nvSpPr>
        <p:spPr>
          <a:xfrm>
            <a:off x="10350952" y="2185327"/>
            <a:ext cx="178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Backward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08D8A92-E930-864E-A9C2-770F8D6F1D46}"/>
                  </a:ext>
                </a:extLst>
              </p:cNvPr>
              <p:cNvSpPr txBox="1"/>
              <p:nvPr/>
            </p:nvSpPr>
            <p:spPr>
              <a:xfrm>
                <a:off x="4018213" y="1124215"/>
                <a:ext cx="2452723" cy="234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⃖"/>
                                  <m:ctrlPr>
                                    <a:rPr lang="en-US" sz="1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08D8A92-E930-864E-A9C2-770F8D6F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213" y="1124215"/>
                <a:ext cx="2452723" cy="234103"/>
              </a:xfrm>
              <a:prstGeom prst="rect">
                <a:avLst/>
              </a:prstGeom>
              <a:blipFill>
                <a:blip r:embed="rId20"/>
                <a:stretch>
                  <a:fillRect l="-1026" t="-26316" r="-1538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DCD5082-970C-C344-A68E-08DCAAEA97D6}"/>
              </a:ext>
            </a:extLst>
          </p:cNvPr>
          <p:cNvSpPr txBox="1"/>
          <p:nvPr/>
        </p:nvSpPr>
        <p:spPr>
          <a:xfrm>
            <a:off x="914400" y="5624623"/>
            <a:ext cx="578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Bidirectional RNN is not suitable: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8303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4" grpId="0"/>
      <p:bldP spid="30" grpId="0"/>
      <p:bldP spid="130" grpId="0"/>
      <p:bldP spid="131" grpId="0"/>
      <p:bldP spid="15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8ABB-D92C-134E-B187-DB6DC503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27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Deep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DE68-A1A9-9042-B989-8AD1C6FE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B10D0-C6F4-B041-A6BE-64414327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9F0E-49E4-DC41-B4B3-5AD2E3E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D9E02-CFCF-B94F-B341-6B3018E2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4D8DECF-05A8-AF4C-BF59-9BBA5164A281}"/>
              </a:ext>
            </a:extLst>
          </p:cNvPr>
          <p:cNvSpPr/>
          <p:nvPr/>
        </p:nvSpPr>
        <p:spPr>
          <a:xfrm>
            <a:off x="458224" y="2606175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1CF3B1-346A-BD40-A525-8109DE83CF98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792053" y="2261093"/>
            <a:ext cx="767" cy="34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68F723F-2ED4-AD4D-AED4-F8F2EAE21B8F}"/>
              </a:ext>
            </a:extLst>
          </p:cNvPr>
          <p:cNvSpPr/>
          <p:nvPr/>
        </p:nvSpPr>
        <p:spPr>
          <a:xfrm>
            <a:off x="458224" y="3317012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F4AFDD-0593-4541-BC64-D15CBC2D59AD}"/>
              </a:ext>
            </a:extLst>
          </p:cNvPr>
          <p:cNvCxnSpPr>
            <a:cxnSpLocks/>
          </p:cNvCxnSpPr>
          <p:nvPr/>
        </p:nvCxnSpPr>
        <p:spPr>
          <a:xfrm flipV="1">
            <a:off x="792053" y="3746362"/>
            <a:ext cx="0" cy="29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081A7DCB-AE4F-3D47-B5DB-BD646AC094E6}"/>
              </a:ext>
            </a:extLst>
          </p:cNvPr>
          <p:cNvSpPr/>
          <p:nvPr/>
        </p:nvSpPr>
        <p:spPr>
          <a:xfrm>
            <a:off x="458224" y="4049608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5350432-240B-2C44-8BB9-3B4BD9ECB70B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792053" y="4477780"/>
            <a:ext cx="0" cy="29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816CF86-2E9A-4440-93F5-9BCD9D46C91E}"/>
              </a:ext>
            </a:extLst>
          </p:cNvPr>
          <p:cNvCxnSpPr>
            <a:cxnSpLocks/>
          </p:cNvCxnSpPr>
          <p:nvPr/>
        </p:nvCxnSpPr>
        <p:spPr>
          <a:xfrm flipV="1">
            <a:off x="778727" y="3020017"/>
            <a:ext cx="0" cy="29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E71AED-B35D-1B47-BD9E-9FF583E383D5}"/>
              </a:ext>
            </a:extLst>
          </p:cNvPr>
          <p:cNvSpPr txBox="1"/>
          <p:nvPr/>
        </p:nvSpPr>
        <p:spPr>
          <a:xfrm>
            <a:off x="319663" y="5339380"/>
            <a:ext cx="138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DNN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50C4E-8D03-DC4E-9B5A-770A26775847}"/>
                  </a:ext>
                </a:extLst>
              </p:cNvPr>
              <p:cNvSpPr txBox="1"/>
              <p:nvPr/>
            </p:nvSpPr>
            <p:spPr>
              <a:xfrm>
                <a:off x="721197" y="4870794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550C4E-8D03-DC4E-9B5A-770A26775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7" y="4870794"/>
                <a:ext cx="141705" cy="215444"/>
              </a:xfrm>
              <a:prstGeom prst="rect">
                <a:avLst/>
              </a:prstGeom>
              <a:blipFill>
                <a:blip r:embed="rId4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B7D21C-F693-4E49-A147-4A969B2B53AB}"/>
                  </a:ext>
                </a:extLst>
              </p:cNvPr>
              <p:cNvSpPr txBox="1"/>
              <p:nvPr/>
            </p:nvSpPr>
            <p:spPr>
              <a:xfrm>
                <a:off x="719979" y="1930562"/>
                <a:ext cx="144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B7D21C-F693-4E49-A147-4A969B2B5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9" y="1930562"/>
                <a:ext cx="144142" cy="215444"/>
              </a:xfrm>
              <a:prstGeom prst="rect">
                <a:avLst/>
              </a:prstGeom>
              <a:blipFill>
                <a:blip r:embed="rId5"/>
                <a:stretch>
                  <a:fillRect l="-33333" t="-22222" r="-250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5BE661-C43E-1B4E-BD24-CC211FEFEEF5}"/>
                  </a:ext>
                </a:extLst>
              </p:cNvPr>
              <p:cNvSpPr txBox="1"/>
              <p:nvPr/>
            </p:nvSpPr>
            <p:spPr>
              <a:xfrm>
                <a:off x="1125881" y="4196433"/>
                <a:ext cx="741421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5BE661-C43E-1B4E-BD24-CC211FEFE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81" y="4196433"/>
                <a:ext cx="741421" cy="224613"/>
              </a:xfrm>
              <a:prstGeom prst="rect">
                <a:avLst/>
              </a:prstGeom>
              <a:blipFill>
                <a:blip r:embed="rId6"/>
                <a:stretch>
                  <a:fillRect l="-5085" r="-339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7A17B3-4EDE-E149-9E54-7DA66291C74F}"/>
                  </a:ext>
                </a:extLst>
              </p:cNvPr>
              <p:cNvSpPr txBox="1"/>
              <p:nvPr/>
            </p:nvSpPr>
            <p:spPr>
              <a:xfrm>
                <a:off x="1125881" y="3431078"/>
                <a:ext cx="741421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7A17B3-4EDE-E149-9E54-7DA66291C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81" y="3431078"/>
                <a:ext cx="741421" cy="224613"/>
              </a:xfrm>
              <a:prstGeom prst="rect">
                <a:avLst/>
              </a:prstGeom>
              <a:blipFill>
                <a:blip r:embed="rId7"/>
                <a:stretch>
                  <a:fillRect l="-5085" r="-339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7C85AA1-33A3-1F48-9DD6-81F91198DC17}"/>
                  </a:ext>
                </a:extLst>
              </p:cNvPr>
              <p:cNvSpPr txBox="1"/>
              <p:nvPr/>
            </p:nvSpPr>
            <p:spPr>
              <a:xfrm>
                <a:off x="1125881" y="2711274"/>
                <a:ext cx="741421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7C85AA1-33A3-1F48-9DD6-81F91198D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81" y="2711274"/>
                <a:ext cx="741421" cy="224613"/>
              </a:xfrm>
              <a:prstGeom prst="rect">
                <a:avLst/>
              </a:prstGeom>
              <a:blipFill>
                <a:blip r:embed="rId8"/>
                <a:stretch>
                  <a:fillRect l="-5085" r="-339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91A0401-27BB-584B-AAB8-A5DCE20BC136}"/>
              </a:ext>
            </a:extLst>
          </p:cNvPr>
          <p:cNvGrpSpPr/>
          <p:nvPr/>
        </p:nvGrpSpPr>
        <p:grpSpPr>
          <a:xfrm>
            <a:off x="4280643" y="4029647"/>
            <a:ext cx="5780919" cy="1623435"/>
            <a:chOff x="4280643" y="4029647"/>
            <a:chExt cx="5780919" cy="1623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BB6111-5EE5-1A44-8867-361A037C9F0C}"/>
                    </a:ext>
                  </a:extLst>
                </p:cNvPr>
                <p:cNvSpPr txBox="1"/>
                <p:nvPr/>
              </p:nvSpPr>
              <p:spPr>
                <a:xfrm>
                  <a:off x="5556625" y="5437638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BB6111-5EE5-1A44-8867-361A037C9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625" y="5437638"/>
                  <a:ext cx="42120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517F29-3D61-964B-9C52-267E0917FE30}"/>
                    </a:ext>
                  </a:extLst>
                </p:cNvPr>
                <p:cNvSpPr txBox="1"/>
                <p:nvPr/>
              </p:nvSpPr>
              <p:spPr>
                <a:xfrm>
                  <a:off x="6838932" y="5437638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517F29-3D61-964B-9C52-267E0917F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932" y="5437638"/>
                  <a:ext cx="42120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74CFFD-34EA-AE4D-A2F4-874506A7E62F}"/>
                    </a:ext>
                  </a:extLst>
                </p:cNvPr>
                <p:cNvSpPr txBox="1"/>
                <p:nvPr/>
              </p:nvSpPr>
              <p:spPr>
                <a:xfrm>
                  <a:off x="8190568" y="5437638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74CFFD-34EA-AE4D-A2F4-874506A7E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568" y="5437638"/>
                  <a:ext cx="42120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882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94ED37-24D7-B449-9598-3FA8E796FF44}"/>
                    </a:ext>
                  </a:extLst>
                </p:cNvPr>
                <p:cNvSpPr txBox="1"/>
                <p:nvPr/>
              </p:nvSpPr>
              <p:spPr>
                <a:xfrm>
                  <a:off x="9519790" y="5437638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94ED37-24D7-B449-9598-3FA8E796F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790" y="5437638"/>
                  <a:ext cx="421206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12FAB5D-A5CD-574D-9E38-B0D6A0527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509" y="4049608"/>
              <a:ext cx="0" cy="504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AE4FDB1-1832-BB40-A783-67C2FFDC0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3092" y="4029647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8FF2BD9-052A-A84C-8999-A8FEE266E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387" y="4029647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2CA6CF-080B-944B-B0F2-C4AFF8EF5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7734" y="4029647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71E1BD-E919-1A48-90D0-930A16EED44C}"/>
                    </a:ext>
                  </a:extLst>
                </p:cNvPr>
                <p:cNvSpPr txBox="1"/>
                <p:nvPr/>
              </p:nvSpPr>
              <p:spPr>
                <a:xfrm>
                  <a:off x="4280643" y="467330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[1]&lt;0&gt;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71E1BD-E919-1A48-90D0-930A16EED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643" y="4673304"/>
                  <a:ext cx="587277" cy="224613"/>
                </a:xfrm>
                <a:prstGeom prst="rect">
                  <a:avLst/>
                </a:prstGeom>
                <a:blipFill>
                  <a:blip r:embed="rId13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0DEE89-32E0-8248-820C-57ECC6B46D89}"/>
                </a:ext>
              </a:extLst>
            </p:cNvPr>
            <p:cNvSpPr/>
            <p:nvPr/>
          </p:nvSpPr>
          <p:spPr>
            <a:xfrm>
              <a:off x="5377680" y="456694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C73017A-407A-3242-ACD1-31A217C01B42}"/>
                </a:ext>
              </a:extLst>
            </p:cNvPr>
            <p:cNvCxnSpPr>
              <a:stCxn id="64" idx="3"/>
              <a:endCxn id="65" idx="1"/>
            </p:cNvCxnSpPr>
            <p:nvPr/>
          </p:nvCxnSpPr>
          <p:spPr>
            <a:xfrm flipV="1">
              <a:off x="4867920" y="4781026"/>
              <a:ext cx="509760" cy="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C785747-6E68-B140-AE9E-863456365CD8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5711509" y="4995112"/>
              <a:ext cx="0" cy="290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C7C7C77-B75E-F546-98FF-DDA82CA4EC65}"/>
                </a:ext>
              </a:extLst>
            </p:cNvPr>
            <p:cNvSpPr/>
            <p:nvPr/>
          </p:nvSpPr>
          <p:spPr>
            <a:xfrm>
              <a:off x="6709264" y="456694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E918D4-704C-7D4C-9544-9CF21485790B}"/>
                </a:ext>
              </a:extLst>
            </p:cNvPr>
            <p:cNvCxnSpPr>
              <a:cxnSpLocks/>
              <a:stCxn id="65" idx="3"/>
              <a:endCxn id="68" idx="1"/>
            </p:cNvCxnSpPr>
            <p:nvPr/>
          </p:nvCxnSpPr>
          <p:spPr>
            <a:xfrm>
              <a:off x="6045337" y="4781026"/>
              <a:ext cx="6639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313D5CF-E651-0844-BAD0-BF69317040D5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7043092" y="4995112"/>
              <a:ext cx="1" cy="290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1C9187-4E7F-304F-AA3A-3689C168A24F}"/>
                </a:ext>
              </a:extLst>
            </p:cNvPr>
            <p:cNvSpPr/>
            <p:nvPr/>
          </p:nvSpPr>
          <p:spPr>
            <a:xfrm>
              <a:off x="8064909" y="456694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D745BE9-6311-654F-A7B3-BD318F4B3B93}"/>
                </a:ext>
              </a:extLst>
            </p:cNvPr>
            <p:cNvCxnSpPr>
              <a:cxnSpLocks/>
              <a:stCxn id="68" idx="3"/>
              <a:endCxn id="71" idx="1"/>
            </p:cNvCxnSpPr>
            <p:nvPr/>
          </p:nvCxnSpPr>
          <p:spPr>
            <a:xfrm>
              <a:off x="7376921" y="4781026"/>
              <a:ext cx="6879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441F3F7-8650-7F4E-B930-196E3B85286E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8397387" y="4995112"/>
              <a:ext cx="1351" cy="290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894A90-6015-0142-9C7B-D45AE1EF7B21}"/>
                </a:ext>
              </a:extLst>
            </p:cNvPr>
            <p:cNvSpPr/>
            <p:nvPr/>
          </p:nvSpPr>
          <p:spPr>
            <a:xfrm>
              <a:off x="9393905" y="456694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96F7559-FC2C-A34D-AC76-08509D952DB9}"/>
                </a:ext>
              </a:extLst>
            </p:cNvPr>
            <p:cNvCxnSpPr>
              <a:cxnSpLocks/>
              <a:stCxn id="71" idx="3"/>
              <a:endCxn id="74" idx="1"/>
            </p:cNvCxnSpPr>
            <p:nvPr/>
          </p:nvCxnSpPr>
          <p:spPr>
            <a:xfrm>
              <a:off x="8732566" y="4781026"/>
              <a:ext cx="6613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08E902-4C12-E848-9D6D-109FFE29B1BF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9727734" y="4995112"/>
              <a:ext cx="0" cy="290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A300281-F017-BE41-B779-F665F991E598}"/>
                    </a:ext>
                  </a:extLst>
                </p:cNvPr>
                <p:cNvSpPr txBox="1"/>
                <p:nvPr/>
              </p:nvSpPr>
              <p:spPr>
                <a:xfrm>
                  <a:off x="5448528" y="467330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A300281-F017-BE41-B779-F665F991E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528" y="4673304"/>
                  <a:ext cx="587277" cy="224613"/>
                </a:xfrm>
                <a:prstGeom prst="rect">
                  <a:avLst/>
                </a:prstGeom>
                <a:blipFill>
                  <a:blip r:embed="rId14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C3BA112-0408-9344-970F-C5B40F9B04F1}"/>
                    </a:ext>
                  </a:extLst>
                </p:cNvPr>
                <p:cNvSpPr txBox="1"/>
                <p:nvPr/>
              </p:nvSpPr>
              <p:spPr>
                <a:xfrm>
                  <a:off x="6759619" y="467330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C3BA112-0408-9344-970F-C5B40F9B0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619" y="4673304"/>
                  <a:ext cx="587277" cy="224613"/>
                </a:xfrm>
                <a:prstGeom prst="rect">
                  <a:avLst/>
                </a:prstGeom>
                <a:blipFill>
                  <a:blip r:embed="rId15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C55AF37-9CB6-A348-95AC-3963F78301C8}"/>
                    </a:ext>
                  </a:extLst>
                </p:cNvPr>
                <p:cNvSpPr txBox="1"/>
                <p:nvPr/>
              </p:nvSpPr>
              <p:spPr>
                <a:xfrm>
                  <a:off x="8103748" y="467330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C55AF37-9CB6-A348-95AC-3963F7830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748" y="4673304"/>
                  <a:ext cx="587277" cy="224613"/>
                </a:xfrm>
                <a:prstGeom prst="rect">
                  <a:avLst/>
                </a:prstGeom>
                <a:blipFill>
                  <a:blip r:embed="rId16"/>
                  <a:stretch>
                    <a:fillRect l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546E12E-5EF6-684F-B25B-ED01B8CAD012}"/>
                    </a:ext>
                  </a:extLst>
                </p:cNvPr>
                <p:cNvSpPr txBox="1"/>
                <p:nvPr/>
              </p:nvSpPr>
              <p:spPr>
                <a:xfrm>
                  <a:off x="9434094" y="467330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[1]&lt;4&gt;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546E12E-5EF6-684F-B25B-ED01B8CAD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094" y="4673304"/>
                  <a:ext cx="587277" cy="224613"/>
                </a:xfrm>
                <a:prstGeom prst="rect">
                  <a:avLst/>
                </a:prstGeom>
                <a:blipFill>
                  <a:blip r:embed="rId17"/>
                  <a:stretch>
                    <a:fillRect l="-4255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D5BE06E-D366-4F49-8D11-2B00BEBAD947}"/>
              </a:ext>
            </a:extLst>
          </p:cNvPr>
          <p:cNvGrpSpPr/>
          <p:nvPr/>
        </p:nvGrpSpPr>
        <p:grpSpPr>
          <a:xfrm>
            <a:off x="4280642" y="3090605"/>
            <a:ext cx="5780920" cy="952981"/>
            <a:chOff x="4280642" y="3090605"/>
            <a:chExt cx="5780920" cy="952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806C61-E183-6C42-A530-C5FC674DCC32}"/>
                    </a:ext>
                  </a:extLst>
                </p:cNvPr>
                <p:cNvSpPr txBox="1"/>
                <p:nvPr/>
              </p:nvSpPr>
              <p:spPr>
                <a:xfrm>
                  <a:off x="4280642" y="3721778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[2]&lt;0&gt;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806C61-E183-6C42-A530-C5FC674DC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642" y="3721778"/>
                  <a:ext cx="587277" cy="224613"/>
                </a:xfrm>
                <a:prstGeom prst="rect">
                  <a:avLst/>
                </a:prstGeom>
                <a:blipFill>
                  <a:blip r:embed="rId18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D089FB-F1AD-EB4D-9C65-9DA3C331241F}"/>
                </a:ext>
              </a:extLst>
            </p:cNvPr>
            <p:cNvSpPr/>
            <p:nvPr/>
          </p:nvSpPr>
          <p:spPr>
            <a:xfrm>
              <a:off x="5377681" y="3615414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7A73A56-34FA-EF44-AE63-5C1B45784553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 flipV="1">
              <a:off x="4867919" y="3829500"/>
              <a:ext cx="509762" cy="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C78D80B-2EE3-7249-9C0F-745880647140}"/>
                </a:ext>
              </a:extLst>
            </p:cNvPr>
            <p:cNvSpPr/>
            <p:nvPr/>
          </p:nvSpPr>
          <p:spPr>
            <a:xfrm>
              <a:off x="6709265" y="3615414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D3C3011-5CAB-E348-8663-BB0FE7B9E5B6}"/>
                </a:ext>
              </a:extLst>
            </p:cNvPr>
            <p:cNvCxnSpPr>
              <a:cxnSpLocks/>
              <a:stCxn id="48" idx="3"/>
              <a:endCxn id="52" idx="1"/>
            </p:cNvCxnSpPr>
            <p:nvPr/>
          </p:nvCxnSpPr>
          <p:spPr>
            <a:xfrm>
              <a:off x="6045338" y="3829500"/>
              <a:ext cx="6639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3CA1B1-3AF3-964F-861B-68B45C9DE67C}"/>
                </a:ext>
              </a:extLst>
            </p:cNvPr>
            <p:cNvSpPr/>
            <p:nvPr/>
          </p:nvSpPr>
          <p:spPr>
            <a:xfrm>
              <a:off x="8064910" y="3615414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A79C43A-632F-C147-809C-81C8AB912B19}"/>
                </a:ext>
              </a:extLst>
            </p:cNvPr>
            <p:cNvCxnSpPr>
              <a:cxnSpLocks/>
              <a:stCxn id="52" idx="3"/>
              <a:endCxn id="56" idx="1"/>
            </p:cNvCxnSpPr>
            <p:nvPr/>
          </p:nvCxnSpPr>
          <p:spPr>
            <a:xfrm>
              <a:off x="7376922" y="3829500"/>
              <a:ext cx="6879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A6DC820-C4D7-AC4C-B0A6-6D58E9D83FAC}"/>
                </a:ext>
              </a:extLst>
            </p:cNvPr>
            <p:cNvSpPr/>
            <p:nvPr/>
          </p:nvSpPr>
          <p:spPr>
            <a:xfrm>
              <a:off x="9393905" y="3615414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092BE53-610E-2843-B010-F6596A7D3334}"/>
                </a:ext>
              </a:extLst>
            </p:cNvPr>
            <p:cNvCxnSpPr>
              <a:cxnSpLocks/>
              <a:stCxn id="56" idx="3"/>
              <a:endCxn id="60" idx="1"/>
            </p:cNvCxnSpPr>
            <p:nvPr/>
          </p:nvCxnSpPr>
          <p:spPr>
            <a:xfrm>
              <a:off x="8732567" y="3829500"/>
              <a:ext cx="6613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3E6EC33-4BAB-3947-9F7C-63429564F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029" y="3110566"/>
              <a:ext cx="0" cy="504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7192BCE-DA0B-D241-A2B1-8625A46D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4612" y="3090605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B3948BA-AA16-E44F-A566-2896410A5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8907" y="3090605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1AA7DFE-149A-AF42-8CC0-ED495367E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9254" y="3090605"/>
              <a:ext cx="0" cy="524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22E71F-5AC4-A244-8ED6-34671C13DBC8}"/>
                    </a:ext>
                  </a:extLst>
                </p:cNvPr>
                <p:cNvSpPr txBox="1"/>
                <p:nvPr/>
              </p:nvSpPr>
              <p:spPr>
                <a:xfrm>
                  <a:off x="5448528" y="3724370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922E71F-5AC4-A244-8ED6-34671C13D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528" y="3724370"/>
                  <a:ext cx="587277" cy="224613"/>
                </a:xfrm>
                <a:prstGeom prst="rect">
                  <a:avLst/>
                </a:prstGeom>
                <a:blipFill>
                  <a:blip r:embed="rId19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D204113-02F8-7542-9D9E-834F17A90971}"/>
                    </a:ext>
                  </a:extLst>
                </p:cNvPr>
                <p:cNvSpPr txBox="1"/>
                <p:nvPr/>
              </p:nvSpPr>
              <p:spPr>
                <a:xfrm>
                  <a:off x="6759619" y="3724370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D204113-02F8-7542-9D9E-834F17A909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619" y="3724370"/>
                  <a:ext cx="587277" cy="224613"/>
                </a:xfrm>
                <a:prstGeom prst="rect">
                  <a:avLst/>
                </a:prstGeom>
                <a:blipFill>
                  <a:blip r:embed="rId20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9DE570-33FE-1A49-9E9A-2B1E25CECD36}"/>
                    </a:ext>
                  </a:extLst>
                </p:cNvPr>
                <p:cNvSpPr txBox="1"/>
                <p:nvPr/>
              </p:nvSpPr>
              <p:spPr>
                <a:xfrm>
                  <a:off x="8103748" y="3724370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9DE570-33FE-1A49-9E9A-2B1E25CEC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3748" y="3724370"/>
                  <a:ext cx="587277" cy="224613"/>
                </a:xfrm>
                <a:prstGeom prst="rect">
                  <a:avLst/>
                </a:prstGeom>
                <a:blipFill>
                  <a:blip r:embed="rId21"/>
                  <a:stretch>
                    <a:fillRect l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6E0B6B2-CA16-F647-A0C1-6C77253185D9}"/>
                    </a:ext>
                  </a:extLst>
                </p:cNvPr>
                <p:cNvSpPr txBox="1"/>
                <p:nvPr/>
              </p:nvSpPr>
              <p:spPr>
                <a:xfrm>
                  <a:off x="9434094" y="3724370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[2]&lt;4&gt;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6E0B6B2-CA16-F647-A0C1-6C7725318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4094" y="3724370"/>
                  <a:ext cx="587277" cy="224613"/>
                </a:xfrm>
                <a:prstGeom prst="rect">
                  <a:avLst/>
                </a:prstGeom>
                <a:blipFill>
                  <a:blip r:embed="rId22"/>
                  <a:stretch>
                    <a:fillRect l="-4255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C8AF639-72AE-DA40-B838-C13C4EBCF3A4}"/>
              </a:ext>
            </a:extLst>
          </p:cNvPr>
          <p:cNvGrpSpPr/>
          <p:nvPr/>
        </p:nvGrpSpPr>
        <p:grpSpPr>
          <a:xfrm>
            <a:off x="4280642" y="2107947"/>
            <a:ext cx="5780921" cy="988698"/>
            <a:chOff x="4280642" y="2107947"/>
            <a:chExt cx="5780921" cy="988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569953-E9F9-0C41-81EA-3B942ED74A9F}"/>
                    </a:ext>
                  </a:extLst>
                </p:cNvPr>
                <p:cNvSpPr txBox="1"/>
                <p:nvPr/>
              </p:nvSpPr>
              <p:spPr>
                <a:xfrm>
                  <a:off x="4280642" y="2774837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[3]&lt;0&gt;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569953-E9F9-0C41-81EA-3B942ED74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642" y="2774837"/>
                  <a:ext cx="587277" cy="224613"/>
                </a:xfrm>
                <a:prstGeom prst="rect">
                  <a:avLst/>
                </a:prstGeom>
                <a:blipFill>
                  <a:blip r:embed="rId23"/>
                  <a:stretch>
                    <a:fillRect l="-2128"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CC3E73-1253-AD4F-B23B-47FA3F9E0D1D}"/>
                </a:ext>
              </a:extLst>
            </p:cNvPr>
            <p:cNvSpPr/>
            <p:nvPr/>
          </p:nvSpPr>
          <p:spPr>
            <a:xfrm>
              <a:off x="5377682" y="266847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E0F3F-5501-0644-8A23-2589BFE19016}"/>
                    </a:ext>
                  </a:extLst>
                </p:cNvPr>
                <p:cNvSpPr txBox="1"/>
                <p:nvPr/>
              </p:nvSpPr>
              <p:spPr>
                <a:xfrm>
                  <a:off x="5499784" y="210794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E0F3F-5501-0644-8A23-2589BFE19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784" y="2107947"/>
                  <a:ext cx="424988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57B7E2-C851-BC47-A682-4E9FAE8A0A8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4867919" y="2882559"/>
              <a:ext cx="509763" cy="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9393492-3A60-3E44-AE8E-FD67F7608DEB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5711511" y="2323391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6C78E5-C0ED-5543-AC25-E8DE17548453}"/>
                </a:ext>
              </a:extLst>
            </p:cNvPr>
            <p:cNvSpPr/>
            <p:nvPr/>
          </p:nvSpPr>
          <p:spPr>
            <a:xfrm>
              <a:off x="6709266" y="266847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5CF3CC3-C461-EF46-AEB4-2A774082088E}"/>
                    </a:ext>
                  </a:extLst>
                </p:cNvPr>
                <p:cNvSpPr txBox="1"/>
                <p:nvPr/>
              </p:nvSpPr>
              <p:spPr>
                <a:xfrm>
                  <a:off x="6831368" y="210794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5CF3CC3-C461-EF46-AEB4-2A7740820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368" y="2107947"/>
                  <a:ext cx="42498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23E2752-9A71-1044-9DEB-585159130D61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6045339" y="2882559"/>
              <a:ext cx="6639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6B3540-7586-6E49-8D7D-53B4FDF9FB78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7043095" y="2323391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A015B7-CD1F-3340-B0B0-570654366B87}"/>
                </a:ext>
              </a:extLst>
            </p:cNvPr>
            <p:cNvSpPr/>
            <p:nvPr/>
          </p:nvSpPr>
          <p:spPr>
            <a:xfrm>
              <a:off x="8064911" y="266847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89032-9BAE-714A-8136-CE5317654834}"/>
                    </a:ext>
                  </a:extLst>
                </p:cNvPr>
                <p:cNvSpPr txBox="1"/>
                <p:nvPr/>
              </p:nvSpPr>
              <p:spPr>
                <a:xfrm>
                  <a:off x="8187013" y="210794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89032-9BAE-714A-8136-CE5317654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7013" y="2107947"/>
                  <a:ext cx="424988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A0237BF-4A4F-B846-BAA0-08ACEBE7402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7376921" y="2882559"/>
              <a:ext cx="6879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88163CB-2EE6-144B-9B8D-569426E37436}"/>
                </a:ext>
              </a:extLst>
            </p:cNvPr>
            <p:cNvCxnSpPr>
              <a:cxnSpLocks/>
              <a:stCxn id="23" idx="0"/>
              <a:endCxn id="24" idx="2"/>
            </p:cNvCxnSpPr>
            <p:nvPr/>
          </p:nvCxnSpPr>
          <p:spPr>
            <a:xfrm flipV="1">
              <a:off x="8398740" y="2323391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7532AA-A80C-3143-BB46-111E684DD4CB}"/>
                </a:ext>
              </a:extLst>
            </p:cNvPr>
            <p:cNvSpPr/>
            <p:nvPr/>
          </p:nvSpPr>
          <p:spPr>
            <a:xfrm>
              <a:off x="9393906" y="266847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6D5C95-679D-5A40-891E-55E37DD227A9}"/>
                    </a:ext>
                  </a:extLst>
                </p:cNvPr>
                <p:cNvSpPr txBox="1"/>
                <p:nvPr/>
              </p:nvSpPr>
              <p:spPr>
                <a:xfrm>
                  <a:off x="9516008" y="210794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6D5C95-679D-5A40-891E-55E37DD22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008" y="2107947"/>
                  <a:ext cx="424988" cy="215444"/>
                </a:xfrm>
                <a:prstGeom prst="rect">
                  <a:avLst/>
                </a:prstGeom>
                <a:blipFill>
                  <a:blip r:embed="rId27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E1D4FBB-4355-A041-80B4-313306FCBA46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8732566" y="2882559"/>
              <a:ext cx="6613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CB0060-E8CF-7547-955A-3E86FABAD9B5}"/>
                </a:ext>
              </a:extLst>
            </p:cNvPr>
            <p:cNvCxnSpPr>
              <a:cxnSpLocks/>
              <a:stCxn id="29" idx="0"/>
              <a:endCxn id="30" idx="2"/>
            </p:cNvCxnSpPr>
            <p:nvPr/>
          </p:nvCxnSpPr>
          <p:spPr>
            <a:xfrm flipV="1">
              <a:off x="9727735" y="2323391"/>
              <a:ext cx="767" cy="345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F76B282-4AC5-7E41-81B3-41666FAC1800}"/>
                    </a:ext>
                  </a:extLst>
                </p:cNvPr>
                <p:cNvSpPr txBox="1"/>
                <p:nvPr/>
              </p:nvSpPr>
              <p:spPr>
                <a:xfrm>
                  <a:off x="5443494" y="278417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[3]&lt;1&gt;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F76B282-4AC5-7E41-81B3-41666FAC1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494" y="2784174"/>
                  <a:ext cx="587277" cy="224613"/>
                </a:xfrm>
                <a:prstGeom prst="rect">
                  <a:avLst/>
                </a:prstGeom>
                <a:blipFill>
                  <a:blip r:embed="rId28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568BF44-89B9-0C44-ACB2-60757C35888E}"/>
                    </a:ext>
                  </a:extLst>
                </p:cNvPr>
                <p:cNvSpPr txBox="1"/>
                <p:nvPr/>
              </p:nvSpPr>
              <p:spPr>
                <a:xfrm>
                  <a:off x="6754585" y="278417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[3]&lt;2&gt;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568BF44-89B9-0C44-ACB2-60757C358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85" y="2784174"/>
                  <a:ext cx="587277" cy="224613"/>
                </a:xfrm>
                <a:prstGeom prst="rect">
                  <a:avLst/>
                </a:prstGeom>
                <a:blipFill>
                  <a:blip r:embed="rId29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05B1A3B-8FEF-DC41-93AC-35856014EA2C}"/>
                    </a:ext>
                  </a:extLst>
                </p:cNvPr>
                <p:cNvSpPr txBox="1"/>
                <p:nvPr/>
              </p:nvSpPr>
              <p:spPr>
                <a:xfrm>
                  <a:off x="8098714" y="278417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[3]&lt;3&gt;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05B1A3B-8FEF-DC41-93AC-35856014E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714" y="2784174"/>
                  <a:ext cx="587277" cy="224613"/>
                </a:xfrm>
                <a:prstGeom prst="rect">
                  <a:avLst/>
                </a:prstGeom>
                <a:blipFill>
                  <a:blip r:embed="rId30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D5E8015-9E8C-864D-983A-F6E5438C36A6}"/>
                    </a:ext>
                  </a:extLst>
                </p:cNvPr>
                <p:cNvSpPr txBox="1"/>
                <p:nvPr/>
              </p:nvSpPr>
              <p:spPr>
                <a:xfrm>
                  <a:off x="9429060" y="2784174"/>
                  <a:ext cx="587277" cy="224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[3]&lt;4&gt;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D5E8015-9E8C-864D-983A-F6E5438C3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060" y="2784174"/>
                  <a:ext cx="587277" cy="224613"/>
                </a:xfrm>
                <a:prstGeom prst="rect">
                  <a:avLst/>
                </a:prstGeom>
                <a:blipFill>
                  <a:blip r:embed="rId31"/>
                  <a:stretch>
                    <a:fillRect l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9CF10A6-8410-EB40-A45E-735CDA490EB1}"/>
              </a:ext>
            </a:extLst>
          </p:cNvPr>
          <p:cNvSpPr/>
          <p:nvPr/>
        </p:nvSpPr>
        <p:spPr>
          <a:xfrm>
            <a:off x="7921487" y="3461252"/>
            <a:ext cx="946695" cy="74512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4EA3CEA-D907-EC4D-8B8D-99022094776C}"/>
                  </a:ext>
                </a:extLst>
              </p:cNvPr>
              <p:cNvSpPr txBox="1"/>
              <p:nvPr/>
            </p:nvSpPr>
            <p:spPr>
              <a:xfrm>
                <a:off x="6091754" y="1050109"/>
                <a:ext cx="4147417" cy="350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4EA3CEA-D907-EC4D-8B8D-99022094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4" y="1050109"/>
                <a:ext cx="4147417" cy="350481"/>
              </a:xfrm>
              <a:prstGeom prst="rect">
                <a:avLst/>
              </a:prstGeom>
              <a:blipFill>
                <a:blip r:embed="rId32"/>
                <a:stretch>
                  <a:fillRect l="-613" t="-3571" r="-153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CE56472-B8F8-344C-87F8-FD675AC76564}"/>
                  </a:ext>
                </a:extLst>
              </p:cNvPr>
              <p:cNvSpPr/>
              <p:nvPr/>
            </p:nvSpPr>
            <p:spPr>
              <a:xfrm>
                <a:off x="4700998" y="5004281"/>
                <a:ext cx="903004" cy="354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CE56472-B8F8-344C-87F8-FD675AC76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98" y="5004281"/>
                <a:ext cx="903004" cy="354777"/>
              </a:xfrm>
              <a:prstGeom prst="rect">
                <a:avLst/>
              </a:prstGeom>
              <a:blipFill>
                <a:blip r:embed="rId3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2516136-E3E2-4345-9AB9-C656DB9043AB}"/>
                  </a:ext>
                </a:extLst>
              </p:cNvPr>
              <p:cNvSpPr/>
              <p:nvPr/>
            </p:nvSpPr>
            <p:spPr>
              <a:xfrm>
                <a:off x="4706345" y="4020832"/>
                <a:ext cx="903004" cy="354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2516136-E3E2-4345-9AB9-C656DB904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45" y="4020832"/>
                <a:ext cx="903004" cy="354777"/>
              </a:xfrm>
              <a:prstGeom prst="rect">
                <a:avLst/>
              </a:prstGeom>
              <a:blipFill>
                <a:blip r:embed="rId3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2F1642-678A-8B41-AC04-992253015252}"/>
                  </a:ext>
                </a:extLst>
              </p:cNvPr>
              <p:cNvSpPr/>
              <p:nvPr/>
            </p:nvSpPr>
            <p:spPr>
              <a:xfrm>
                <a:off x="4700666" y="3100465"/>
                <a:ext cx="903004" cy="354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2F1642-678A-8B41-AC04-992253015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666" y="3100465"/>
                <a:ext cx="903004" cy="354777"/>
              </a:xfrm>
              <a:prstGeom prst="rect">
                <a:avLst/>
              </a:prstGeom>
              <a:blipFill>
                <a:blip r:embed="rId3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Brace 118">
            <a:extLst>
              <a:ext uri="{FF2B5EF4-FFF2-40B4-BE49-F238E27FC236}">
                <a16:creationId xmlns:a16="http://schemas.microsoft.com/office/drawing/2014/main" id="{729E2A2E-0111-B34A-B86C-0FB7BF487170}"/>
              </a:ext>
            </a:extLst>
          </p:cNvPr>
          <p:cNvSpPr/>
          <p:nvPr/>
        </p:nvSpPr>
        <p:spPr>
          <a:xfrm>
            <a:off x="10389073" y="2606174"/>
            <a:ext cx="215980" cy="23889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0319F9F-A521-DA43-BDD0-DA44104C825C}"/>
              </a:ext>
            </a:extLst>
          </p:cNvPr>
          <p:cNvSpPr txBox="1"/>
          <p:nvPr/>
        </p:nvSpPr>
        <p:spPr>
          <a:xfrm>
            <a:off x="10774017" y="3459847"/>
            <a:ext cx="1304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layers is already very deep for RNN</a:t>
            </a:r>
          </a:p>
        </p:txBody>
      </p:sp>
    </p:spTree>
    <p:extLst>
      <p:ext uri="{BB962C8B-B14F-4D97-AF65-F5344CB8AC3E}">
        <p14:creationId xmlns:p14="http://schemas.microsoft.com/office/powerpoint/2010/main" val="39193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  <p:bldP spid="116" grpId="0"/>
      <p:bldP spid="117" grpId="0"/>
      <p:bldP spid="118" grpId="0"/>
      <p:bldP spid="119" grpId="0" animBg="1"/>
      <p:bldP spid="1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14C8-EBC7-0546-938F-743B116B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Deep Bidirectional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6F14-18C9-5F4A-A1B5-0AC14844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8919-4BAF-024D-A48D-0F7EFD3B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4CC07-627E-4941-8203-DEDB0538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19FD4-5BED-8145-AE6E-2DC1E58F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B9257-17E8-C249-A099-EC9AA6BD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2" y="1532736"/>
            <a:ext cx="3638117" cy="430770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C25863-70D1-5541-920F-2F0B37D47CCF}"/>
              </a:ext>
            </a:extLst>
          </p:cNvPr>
          <p:cNvSpPr/>
          <p:nvPr/>
        </p:nvSpPr>
        <p:spPr>
          <a:xfrm>
            <a:off x="2335696" y="3756991"/>
            <a:ext cx="4055165" cy="186855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6B34C-2413-584D-BF47-C9371406D537}"/>
              </a:ext>
            </a:extLst>
          </p:cNvPr>
          <p:cNvSpPr txBox="1"/>
          <p:nvPr/>
        </p:nvSpPr>
        <p:spPr>
          <a:xfrm>
            <a:off x="6590568" y="4506603"/>
            <a:ext cx="31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layer of Bidirectional LSTM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DF0BA4-DFD8-EA4F-A275-2030EDB3E912}"/>
              </a:ext>
            </a:extLst>
          </p:cNvPr>
          <p:cNvCxnSpPr/>
          <p:nvPr/>
        </p:nvCxnSpPr>
        <p:spPr>
          <a:xfrm flipV="1">
            <a:off x="5883965" y="2594113"/>
            <a:ext cx="844826" cy="31805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E64749-4F02-0249-B0F1-76102C48D74E}"/>
              </a:ext>
            </a:extLst>
          </p:cNvPr>
          <p:cNvSpPr txBox="1"/>
          <p:nvPr/>
        </p:nvSpPr>
        <p:spPr>
          <a:xfrm>
            <a:off x="6728791" y="2382323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 connections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7CF01-FB59-9E42-B447-C0D64E43C78A}"/>
              </a:ext>
            </a:extLst>
          </p:cNvPr>
          <p:cNvSpPr txBox="1"/>
          <p:nvPr/>
        </p:nvSpPr>
        <p:spPr>
          <a:xfrm>
            <a:off x="4996585" y="736007"/>
            <a:ext cx="5224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Graves et al. (2013). Hybrid speech recognition with deep bidirectional LSTM</a:t>
            </a:r>
          </a:p>
        </p:txBody>
      </p:sp>
    </p:spTree>
    <p:extLst>
      <p:ext uri="{BB962C8B-B14F-4D97-AF65-F5344CB8AC3E}">
        <p14:creationId xmlns:p14="http://schemas.microsoft.com/office/powerpoint/2010/main" val="56432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66E6-A5A0-764F-842A-6067FD9D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 example of RNN using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D2D1-18CB-E548-9D98-CE9341AD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7CCD4-73E3-B34A-B66B-897C470BF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33A2D-7D4B-EF48-93D0-2E3F7F0D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F8C55-27EF-2C44-8F2D-7217F1EFCA15}"/>
              </a:ext>
            </a:extLst>
          </p:cNvPr>
          <p:cNvSpPr txBox="1"/>
          <p:nvPr/>
        </p:nvSpPr>
        <p:spPr>
          <a:xfrm>
            <a:off x="838200" y="1413689"/>
            <a:ext cx="5524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Link: </a:t>
            </a:r>
            <a:r>
              <a:rPr lang="en-US" sz="1200" dirty="0">
                <a:hlinkClick r:id="rId2"/>
              </a:rPr>
              <a:t>https://pytorch.org/tutorials/intermediate/char_rnn_classification_tutorial.html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32D0D-B029-3640-A421-94A86345DAFB}"/>
              </a:ext>
            </a:extLst>
          </p:cNvPr>
          <p:cNvSpPr txBox="1"/>
          <p:nvPr/>
        </p:nvSpPr>
        <p:spPr>
          <a:xfrm>
            <a:off x="838200" y="1956391"/>
            <a:ext cx="489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classify name types with character-level RNN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088D8-6E88-5345-ADC7-DF7745CC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4" y="2739252"/>
            <a:ext cx="2025611" cy="1440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5176C-C749-1F4D-8618-EACAD0899964}"/>
              </a:ext>
            </a:extLst>
          </p:cNvPr>
          <p:cNvSpPr txBox="1"/>
          <p:nvPr/>
        </p:nvSpPr>
        <p:spPr>
          <a:xfrm>
            <a:off x="7341504" y="1956391"/>
            <a:ext cx="29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structure (basic RNN):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0B03A5-960D-7847-856E-7C82E8CE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429" y="2246531"/>
            <a:ext cx="3727412" cy="3216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349C4E-DDBB-5545-B9E9-922DB984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F494D-6B07-D74D-8B7C-CB9A95C6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C5637-88C2-7641-B699-BF84F4F6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E59C3-861A-AE46-921C-489AD682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8481B8-EB6F-3B4D-8B97-3BE27891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 example of RNN using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8E3F1-52D7-5447-93C5-14F467B7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85084-2307-884E-BE2A-6CE15250FDAA}"/>
              </a:ext>
            </a:extLst>
          </p:cNvPr>
          <p:cNvSpPr txBox="1"/>
          <p:nvPr/>
        </p:nvSpPr>
        <p:spPr>
          <a:xfrm>
            <a:off x="838200" y="1720653"/>
            <a:ext cx="17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05F2D-6867-1B46-B4D7-5A586B81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78" y="2265302"/>
            <a:ext cx="5088725" cy="3915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037CC-39A2-204E-A7DE-F5083004FF4D}"/>
              </a:ext>
            </a:extLst>
          </p:cNvPr>
          <p:cNvSpPr txBox="1"/>
          <p:nvPr/>
        </p:nvSpPr>
        <p:spPr>
          <a:xfrm>
            <a:off x="7016792" y="1723905"/>
            <a:ext cx="398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preparation:</a:t>
            </a:r>
          </a:p>
          <a:p>
            <a:r>
              <a:rPr lang="en-US" i="1" dirty="0"/>
              <a:t>turn a letter into a &lt;1 x </a:t>
            </a:r>
            <a:r>
              <a:rPr lang="en-US" i="1" dirty="0" err="1"/>
              <a:t>n_letters</a:t>
            </a:r>
            <a:r>
              <a:rPr lang="en-US" i="1" dirty="0"/>
              <a:t>&gt; Tensor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30140-49F2-1241-976C-58156A3B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92" y="2662421"/>
            <a:ext cx="2766323" cy="5819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943AF9-CFB8-F94A-9D4A-9078D8E9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92" y="3634107"/>
            <a:ext cx="5024194" cy="12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0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0095-598B-FD40-AF73-D111B277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9C0BD-F9A3-5948-93BB-F439D621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Challenges of capturing long-term dependency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Gated Recurrent Unit (GRU)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Long Short Term Memory (LSTM)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E18F-CD98-374A-8E8F-6B9CD6F9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563A0-DEA3-3E47-88ED-C03E02B78570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6B3D-3A0D-BB4A-B953-E9C9F83F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893F-85E0-7A49-A5ED-FD51E36F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BD7A0-AE4E-B846-990A-601B7B15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E406C-B2AC-F944-921E-9C13B348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5A89-18CA-9542-9E06-0D1594BA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8E431-8FD6-8F4A-8808-E9718345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8C4D33-206D-8A4B-8300-A923940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 example of RNN using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A0CA1-B7CF-0449-A7EB-DB61E862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1DF72-D70F-5948-99BA-68DC67FE55A9}"/>
              </a:ext>
            </a:extLst>
          </p:cNvPr>
          <p:cNvSpPr txBox="1"/>
          <p:nvPr/>
        </p:nvSpPr>
        <p:spPr>
          <a:xfrm>
            <a:off x="838200" y="150602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4E32A-287B-C44F-999B-0887D9C4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36" y="2186631"/>
            <a:ext cx="6933021" cy="359722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8037D5A-6DAC-1646-8A12-BF5F719F1971}"/>
              </a:ext>
            </a:extLst>
          </p:cNvPr>
          <p:cNvSpPr/>
          <p:nvPr/>
        </p:nvSpPr>
        <p:spPr>
          <a:xfrm>
            <a:off x="3427164" y="2128118"/>
            <a:ext cx="1387207" cy="33623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DE5F9-8330-E942-A8F9-E3C94825AFF9}"/>
              </a:ext>
            </a:extLst>
          </p:cNvPr>
          <p:cNvSpPr txBox="1"/>
          <p:nvPr/>
        </p:nvSpPr>
        <p:spPr>
          <a:xfrm>
            <a:off x="3581400" y="1499680"/>
            <a:ext cx="5270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the Tensor representation of a word, i.e., a sequence of vectors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9BE987-D57D-8F43-B8CF-C8F7414DE650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120767" y="1807457"/>
            <a:ext cx="1" cy="32066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93E6647-78F4-DB48-B47D-4875E75118D4}"/>
              </a:ext>
            </a:extLst>
          </p:cNvPr>
          <p:cNvSpPr/>
          <p:nvPr/>
        </p:nvSpPr>
        <p:spPr>
          <a:xfrm>
            <a:off x="5938092" y="3283027"/>
            <a:ext cx="278805" cy="45169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CE284-7639-C64D-81A3-BC9C64316663}"/>
              </a:ext>
            </a:extLst>
          </p:cNvPr>
          <p:cNvSpPr txBox="1"/>
          <p:nvPr/>
        </p:nvSpPr>
        <p:spPr>
          <a:xfrm>
            <a:off x="6318175" y="3354983"/>
            <a:ext cx="2534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Forward prop for each time step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4822811-403A-7D4E-ACF5-D6A59462024B}"/>
              </a:ext>
            </a:extLst>
          </p:cNvPr>
          <p:cNvSpPr/>
          <p:nvPr/>
        </p:nvSpPr>
        <p:spPr>
          <a:xfrm>
            <a:off x="5239097" y="3932858"/>
            <a:ext cx="278805" cy="45169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DE4E0-C165-AC46-AB3C-A5FE5CAB201D}"/>
              </a:ext>
            </a:extLst>
          </p:cNvPr>
          <p:cNvSpPr txBox="1"/>
          <p:nvPr/>
        </p:nvSpPr>
        <p:spPr>
          <a:xfrm>
            <a:off x="5630197" y="4004814"/>
            <a:ext cx="4991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Compute loss using output from the last time step, and then BPTT</a:t>
            </a:r>
          </a:p>
        </p:txBody>
      </p:sp>
    </p:spTree>
    <p:extLst>
      <p:ext uri="{BB962C8B-B14F-4D97-AF65-F5344CB8AC3E}">
        <p14:creationId xmlns:p14="http://schemas.microsoft.com/office/powerpoint/2010/main" val="12473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D74C-9D1C-5145-8F29-B0DB46F5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EEB9-FA76-EE43-99AE-4CFA03495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Vector space representations of words (word embeddings)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F1D95-2F8D-EF40-9DA3-045ED8718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701D-005D-F449-924A-CD21F488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C5669-02E6-4046-952D-2B7EA0D3E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0B1D8-1443-A740-903D-E11A52C0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E0F5-B5E5-9B45-8A3B-ADB814C9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6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Long-term dependency issue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0C31B-930A-C64F-B1E8-51737B2B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A86F9-ED25-7847-B79C-C73718F8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774D2-9D8A-B745-8748-59378186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BA26B-712A-ED4C-8E40-5193EFE3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7C4E-7286-B840-8E80-A85C1900A578}"/>
              </a:ext>
            </a:extLst>
          </p:cNvPr>
          <p:cNvSpPr txBox="1"/>
          <p:nvPr/>
        </p:nvSpPr>
        <p:spPr>
          <a:xfrm>
            <a:off x="838200" y="1532443"/>
            <a:ext cx="512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Basic RNN is not good at capturing long-term dependencies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08950-DD7C-0248-B0B6-30E0B936C8AF}"/>
              </a:ext>
            </a:extLst>
          </p:cNvPr>
          <p:cNvSpPr txBox="1"/>
          <p:nvPr/>
        </p:nvSpPr>
        <p:spPr>
          <a:xfrm>
            <a:off x="2601150" y="2362220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cat, which already ate …, </a:t>
            </a:r>
            <a:r>
              <a:rPr lang="en-US" b="1" dirty="0"/>
              <a:t>was</a:t>
            </a:r>
            <a:r>
              <a:rPr lang="en-US" dirty="0"/>
              <a:t> full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54596-C2FC-7E48-90DA-DA9EC0447CB8}"/>
              </a:ext>
            </a:extLst>
          </p:cNvPr>
          <p:cNvSpPr txBox="1"/>
          <p:nvPr/>
        </p:nvSpPr>
        <p:spPr>
          <a:xfrm>
            <a:off x="2601150" y="277956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cats, which already ate …, </a:t>
            </a:r>
            <a:r>
              <a:rPr lang="en-US" b="1" dirty="0"/>
              <a:t>were</a:t>
            </a:r>
            <a:r>
              <a:rPr lang="en-US" dirty="0"/>
              <a:t> 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CE91E-73FF-8345-B648-2B982411F6A7}"/>
              </a:ext>
            </a:extLst>
          </p:cNvPr>
          <p:cNvSpPr txBox="1"/>
          <p:nvPr/>
        </p:nvSpPr>
        <p:spPr>
          <a:xfrm>
            <a:off x="2601150" y="3640121"/>
            <a:ext cx="682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Gandalf was one the most powerful wizards, who … </a:t>
            </a:r>
            <a:r>
              <a:rPr lang="en-US" b="1" i="1" dirty="0"/>
              <a:t>he</a:t>
            </a:r>
            <a:r>
              <a:rPr lang="en-US" dirty="0"/>
              <a:t> told Frodo to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A158C-4F80-F442-B935-4B9861B5E93C}"/>
              </a:ext>
            </a:extLst>
          </p:cNvPr>
          <p:cNvSpPr txBox="1"/>
          <p:nvPr/>
        </p:nvSpPr>
        <p:spPr>
          <a:xfrm>
            <a:off x="2601149" y="4109400"/>
            <a:ext cx="689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Gandalf was one the most powerful wizards, who … </a:t>
            </a:r>
            <a:r>
              <a:rPr lang="en-US" b="1" i="1" dirty="0"/>
              <a:t>she</a:t>
            </a:r>
            <a:r>
              <a:rPr lang="en-US" dirty="0"/>
              <a:t> told Frodo to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6C348-BB9B-904F-BDD5-043504FF4282}"/>
              </a:ext>
            </a:extLst>
          </p:cNvPr>
          <p:cNvSpPr txBox="1"/>
          <p:nvPr/>
        </p:nvSpPr>
        <p:spPr>
          <a:xfrm>
            <a:off x="7566211" y="447873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5B326-B0D6-EE44-9F8A-F72F8E938CD4}"/>
              </a:ext>
            </a:extLst>
          </p:cNvPr>
          <p:cNvSpPr/>
          <p:nvPr/>
        </p:nvSpPr>
        <p:spPr>
          <a:xfrm>
            <a:off x="5389972" y="2305164"/>
            <a:ext cx="57803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5C1BF5-B71E-D24F-A28F-EA3A619F3518}"/>
              </a:ext>
            </a:extLst>
          </p:cNvPr>
          <p:cNvSpPr/>
          <p:nvPr/>
        </p:nvSpPr>
        <p:spPr>
          <a:xfrm>
            <a:off x="7423230" y="3566134"/>
            <a:ext cx="57803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DCDEF-FEAC-4E4D-AD58-C6EBC340C929}"/>
              </a:ext>
            </a:extLst>
          </p:cNvPr>
          <p:cNvSpPr txBox="1"/>
          <p:nvPr/>
        </p:nvSpPr>
        <p:spPr>
          <a:xfrm>
            <a:off x="2601149" y="5172541"/>
            <a:ext cx="351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of </a:t>
            </a:r>
            <a:r>
              <a:rPr lang="en-US" i="1" dirty="0"/>
              <a:t>vanishing gradient </a:t>
            </a:r>
            <a:r>
              <a:rPr lang="en-US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09319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4D5F-6832-9E49-913D-79EAEF17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20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Vanishing gradient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0574-3578-E444-B47F-E899C87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0DE9F-FAF4-1E43-9779-0333FC04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C478F-3490-5A48-9909-3A31700C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370B1-D1A8-CD4B-985F-C54C52A5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C3C93-1CDD-EE47-92AA-74C7CC885C51}"/>
                  </a:ext>
                </a:extLst>
              </p:cNvPr>
              <p:cNvSpPr txBox="1"/>
              <p:nvPr/>
            </p:nvSpPr>
            <p:spPr>
              <a:xfrm>
                <a:off x="710805" y="30008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C3C93-1CDD-EE47-92AA-74C7CC88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5" y="3000829"/>
                <a:ext cx="418961" cy="215444"/>
              </a:xfrm>
              <a:prstGeom prst="rect">
                <a:avLst/>
              </a:prstGeom>
              <a:blipFill>
                <a:blip r:embed="rId3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2A3EDDA-9659-1C4D-BC1B-C6CE8E7AAA98}"/>
              </a:ext>
            </a:extLst>
          </p:cNvPr>
          <p:cNvGrpSpPr/>
          <p:nvPr/>
        </p:nvGrpSpPr>
        <p:grpSpPr>
          <a:xfrm>
            <a:off x="1129766" y="2253117"/>
            <a:ext cx="1128473" cy="1743301"/>
            <a:chOff x="1129766" y="2253117"/>
            <a:chExt cx="1128473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5C8337-43CD-5641-AF8E-07F670BFD495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F797-4D0B-6248-964B-62EC43EC1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5882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AF600D-5CA7-EA4C-AD7C-DA8BC9C000DB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C5100C3-99E5-3B46-A4EE-09E52CB6DF1C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49290C-FC94-664C-86C4-47BF55748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B59C00-3E97-B445-8B06-E76E10BF9B94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1DBDD85-29CC-A342-AFFE-2CAF7147D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C8A46C-AFE0-604C-AB65-27D7B560C86E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1129766" y="3108551"/>
              <a:ext cx="4608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D162C9-A634-3C45-82FA-0416A6164794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BE2547-ACC5-A342-AAAA-47D50A412E84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F688C-14B0-9346-B673-8F6A8B73677A}"/>
              </a:ext>
            </a:extLst>
          </p:cNvPr>
          <p:cNvGrpSpPr/>
          <p:nvPr/>
        </p:nvGrpSpPr>
        <p:grpSpPr>
          <a:xfrm>
            <a:off x="2247971" y="2253117"/>
            <a:ext cx="1001078" cy="1743301"/>
            <a:chOff x="1257161" y="2253117"/>
            <a:chExt cx="1001078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A05DBE3-9C37-7245-9555-1F20DCF2C330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276CF-FF10-814B-BF57-4D9E1525C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FEA694-C1CB-2F4D-B5A6-65B7D3D0D97A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82751C6-0D2B-B744-A2B9-1846ED2BB431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85034C-633F-4045-B6B4-D5F86ED74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BDFA82-27C5-EC45-B7A2-5A88C5A81B8C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D4449-874D-334E-A198-3DEB4C08D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887A1E-912B-2648-8CD0-FD23DD864E6E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1257161" y="3108551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35E43E-C7D6-2042-B005-B8E011EFB26E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78E65E-2A00-4F41-BE11-3729233C1563}"/>
                </a:ext>
              </a:extLst>
            </p:cNvPr>
            <p:cNvCxnSpPr>
              <a:cxnSpLocks/>
              <a:stCxn id="18" idx="0"/>
              <a:endCxn id="19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4ADB3-88F1-5540-BDBF-33952487B02B}"/>
              </a:ext>
            </a:extLst>
          </p:cNvPr>
          <p:cNvGrpSpPr/>
          <p:nvPr/>
        </p:nvGrpSpPr>
        <p:grpSpPr>
          <a:xfrm>
            <a:off x="3254310" y="1534016"/>
            <a:ext cx="1001078" cy="2462402"/>
            <a:chOff x="3647135" y="1625521"/>
            <a:chExt cx="1001078" cy="246240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B8C53B7-FBC9-C847-ABFF-5F1AD600EC9A}"/>
                </a:ext>
              </a:extLst>
            </p:cNvPr>
            <p:cNvGrpSpPr/>
            <p:nvPr/>
          </p:nvGrpSpPr>
          <p:grpSpPr>
            <a:xfrm>
              <a:off x="3647135" y="2344622"/>
              <a:ext cx="1001078" cy="1743301"/>
              <a:chOff x="1257161" y="2253117"/>
              <a:chExt cx="1001078" cy="1743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FB145B-F7AD-8543-8F08-D444E29E94FA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B75ADC3-6425-2248-90D2-6A43D4213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1A0D060-C809-9947-98C2-8D19D4A8FB5F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2F2C4DF-7375-E942-9F5D-D58EAA1A3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A0C380B-C140-2945-9CAC-15F8646EC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D4CD09-5931-3542-A5A4-D77AE410A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DCCA6E-334F-1547-842E-B983F9C2B5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571" t="-1666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F5639D1-8655-3644-8611-952C1345CF32}"/>
                  </a:ext>
                </a:extLst>
              </p:cNvPr>
              <p:cNvCxnSpPr>
                <a:endCxn id="30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72F499C-9A27-F64B-99B1-FFD398D7F76E}"/>
                  </a:ext>
                </a:extLst>
              </p:cNvPr>
              <p:cNvCxnSpPr>
                <a:cxnSpLocks/>
                <a:stCxn id="30" idx="0"/>
                <a:endCxn id="32" idx="2"/>
              </p:cNvCxnSpPr>
              <p:nvPr/>
            </p:nvCxnSpPr>
            <p:spPr>
              <a:xfrm flipV="1">
                <a:off x="1924411" y="2468561"/>
                <a:ext cx="767" cy="4259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1015042-04D0-A246-9D3D-347A18E729D6}"/>
                  </a:ext>
                </a:extLst>
              </p:cNvPr>
              <p:cNvCxnSpPr>
                <a:cxnSpLocks/>
                <a:stCxn id="29" idx="0"/>
                <a:endCxn id="30" idx="2"/>
              </p:cNvCxnSpPr>
              <p:nvPr/>
            </p:nvCxnSpPr>
            <p:spPr>
              <a:xfrm flipH="1" flipV="1">
                <a:off x="1924411" y="3322637"/>
                <a:ext cx="2795" cy="458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4523D15-D235-1448-90E4-7F2574304F77}"/>
                    </a:ext>
                  </a:extLst>
                </p:cNvPr>
                <p:cNvSpPr/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E79B59-0D98-6141-BD2C-CA3E53638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1A0151-013E-464A-BA3E-F6D7F254956B}"/>
                </a:ext>
              </a:extLst>
            </p:cNvPr>
            <p:cNvCxnSpPr>
              <a:cxnSpLocks/>
              <a:stCxn id="32" idx="0"/>
              <a:endCxn id="27" idx="2"/>
            </p:cNvCxnSpPr>
            <p:nvPr/>
          </p:nvCxnSpPr>
          <p:spPr>
            <a:xfrm flipH="1" flipV="1">
              <a:off x="4314385" y="1933298"/>
              <a:ext cx="767" cy="411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8BE405-EA62-4A4E-BBC3-C26F0FFDD7E5}"/>
              </a:ext>
            </a:extLst>
          </p:cNvPr>
          <p:cNvGrpSpPr/>
          <p:nvPr/>
        </p:nvGrpSpPr>
        <p:grpSpPr>
          <a:xfrm>
            <a:off x="5696183" y="1534016"/>
            <a:ext cx="1001078" cy="2462774"/>
            <a:chOff x="3647135" y="1633463"/>
            <a:chExt cx="1001078" cy="246277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461AD0-4955-5A41-A649-AC15BE49C6FB}"/>
                </a:ext>
              </a:extLst>
            </p:cNvPr>
            <p:cNvGrpSpPr/>
            <p:nvPr/>
          </p:nvGrpSpPr>
          <p:grpSpPr>
            <a:xfrm>
              <a:off x="3647135" y="2352127"/>
              <a:ext cx="1001078" cy="1744110"/>
              <a:chOff x="1257161" y="2260622"/>
              <a:chExt cx="1001078" cy="1744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24D7F9A-61B5-AB40-A486-46A999121E16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25418-6964-164C-9695-229E886BC3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2DA61D7-2D3B-6149-A4B9-4EDA8CB2D887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813E49C-92F0-504E-85EB-0D2E1AD82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9AE1589-881B-EB44-8923-11FF99C3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D933D5C-0108-694A-AB73-5EBB3DAB51C1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11927C0-B657-7E44-804E-A6E144E44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500" t="-10526" r="-2500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8BCA070-D6CE-ED44-8555-4FA1E6166771}"/>
                  </a:ext>
                </a:extLst>
              </p:cNvPr>
              <p:cNvCxnSpPr>
                <a:endCxn id="41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E9504C7-A807-A24B-89C3-B709AC1C642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1924411" y="2480169"/>
                <a:ext cx="4296" cy="4142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CC72701-DC56-0542-A60C-56C472AF83B1}"/>
                  </a:ext>
                </a:extLst>
              </p:cNvPr>
              <p:cNvCxnSpPr>
                <a:cxnSpLocks/>
                <a:stCxn id="40" idx="0"/>
                <a:endCxn id="41" idx="2"/>
              </p:cNvCxnSpPr>
              <p:nvPr/>
            </p:nvCxnSpPr>
            <p:spPr>
              <a:xfrm flipV="1">
                <a:off x="1924411" y="3322637"/>
                <a:ext cx="0" cy="466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7E09B91-3499-A14D-AE5D-B7364B239708}"/>
                    </a:ext>
                  </a:extLst>
                </p:cNvPr>
                <p:cNvSpPr/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BAFE0C8-C8CD-344D-A3DB-EDB44B8BE0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924857-66F4-234C-8EAE-2A4D7E59A13C}"/>
                </a:ext>
              </a:extLst>
            </p:cNvPr>
            <p:cNvCxnSpPr>
              <a:cxnSpLocks/>
              <a:stCxn id="43" idx="0"/>
              <a:endCxn id="38" idx="2"/>
            </p:cNvCxnSpPr>
            <p:nvPr/>
          </p:nvCxnSpPr>
          <p:spPr>
            <a:xfrm flipV="1">
              <a:off x="4318681" y="1941240"/>
              <a:ext cx="2961" cy="410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C2D27A5-5BFF-C54B-9AB0-1FF1012C4398}"/>
                  </a:ext>
                </a:extLst>
              </p:cNvPr>
              <p:cNvSpPr/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C2D27A5-5BFF-C54B-9AB0-1FF1012C4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5187B3-7416-1645-907D-0334FC376EC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925178" y="1841793"/>
            <a:ext cx="6284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FA39E3B-46ED-3340-85A9-12633D54C2E7}"/>
                  </a:ext>
                </a:extLst>
              </p:cNvPr>
              <p:cNvSpPr/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FA39E3B-46ED-3340-85A9-12633D54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5E5476-ABCE-0949-A2E5-49CF0E215C7A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2915221" y="1841793"/>
            <a:ext cx="767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4E8F3E-EE9C-B044-8C15-248303E611E9}"/>
              </a:ext>
            </a:extLst>
          </p:cNvPr>
          <p:cNvGrpSpPr/>
          <p:nvPr/>
        </p:nvGrpSpPr>
        <p:grpSpPr>
          <a:xfrm>
            <a:off x="4260742" y="1534016"/>
            <a:ext cx="1075931" cy="2462402"/>
            <a:chOff x="3647135" y="1625521"/>
            <a:chExt cx="1075931" cy="246240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0F097C-6F07-E449-B30B-61391D99DE5B}"/>
                </a:ext>
              </a:extLst>
            </p:cNvPr>
            <p:cNvGrpSpPr/>
            <p:nvPr/>
          </p:nvGrpSpPr>
          <p:grpSpPr>
            <a:xfrm>
              <a:off x="3647135" y="2244190"/>
              <a:ext cx="1075931" cy="1843733"/>
              <a:chOff x="1257161" y="2152685"/>
              <a:chExt cx="1075931" cy="18437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2E9281A-D20E-394F-831C-E6A5E7FC81FB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9529136-A351-5242-BEE1-4D6CC295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46E6CD-4054-B644-84ED-43B27ADEDF12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6DE115-7F3B-4648-B902-D56C5E852ED5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01882D4-BFE4-3749-83A4-CC7F462BD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5C9A888-62D0-1641-A9DC-C27AEE58CF3E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04" y="2152685"/>
                    <a:ext cx="42498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E93E171-7E90-1E4F-BCD8-C1F5F26CB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104" y="2152685"/>
                    <a:ext cx="424988" cy="21544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8824" t="-23529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FF9A369-E3BB-644D-97BF-3837C2308DEB}"/>
                  </a:ext>
                </a:extLst>
              </p:cNvPr>
              <p:cNvCxnSpPr>
                <a:endCxn id="56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39BB7BA-5877-EE4C-8AAF-F8FC4201254E}"/>
                  </a:ext>
                </a:extLst>
              </p:cNvPr>
              <p:cNvCxnSpPr>
                <a:cxnSpLocks/>
                <a:stCxn id="56" idx="0"/>
                <a:endCxn id="62" idx="4"/>
              </p:cNvCxnSpPr>
              <p:nvPr/>
            </p:nvCxnSpPr>
            <p:spPr>
              <a:xfrm flipH="1" flipV="1">
                <a:off x="1924318" y="2625867"/>
                <a:ext cx="93" cy="2685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12CDF24-127F-2945-B9E6-1CD53B0719C4}"/>
                  </a:ext>
                </a:extLst>
              </p:cNvPr>
              <p:cNvCxnSpPr>
                <a:cxnSpLocks/>
                <a:stCxn id="55" idx="0"/>
                <a:endCxn id="56" idx="2"/>
              </p:cNvCxnSpPr>
              <p:nvPr/>
            </p:nvCxnSpPr>
            <p:spPr>
              <a:xfrm flipH="1" flipV="1">
                <a:off x="1924411" y="3322637"/>
                <a:ext cx="2795" cy="458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BC9796B-E112-1F4A-85C8-A000783F7315}"/>
                    </a:ext>
                  </a:extLst>
                </p:cNvPr>
                <p:cNvSpPr/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917EE-6C3D-3A41-AD9E-B50A71FFEE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4FB752C-09D3-BF41-9FAF-DADF4F120882}"/>
                </a:ext>
              </a:extLst>
            </p:cNvPr>
            <p:cNvCxnSpPr>
              <a:cxnSpLocks/>
              <a:stCxn id="62" idx="0"/>
              <a:endCxn id="53" idx="2"/>
            </p:cNvCxnSpPr>
            <p:nvPr/>
          </p:nvCxnSpPr>
          <p:spPr>
            <a:xfrm flipV="1">
              <a:off x="4314292" y="1933298"/>
              <a:ext cx="93" cy="3178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BFE97F4-EC6A-374F-A5EB-09BB5700A38F}"/>
              </a:ext>
            </a:extLst>
          </p:cNvPr>
          <p:cNvSpPr/>
          <p:nvPr/>
        </p:nvSpPr>
        <p:spPr>
          <a:xfrm>
            <a:off x="4694763" y="2159595"/>
            <a:ext cx="466272" cy="4662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42F45D0-22DA-B34A-A913-A2B79D33DAE6}"/>
              </a:ext>
            </a:extLst>
          </p:cNvPr>
          <p:cNvCxnSpPr>
            <a:stCxn id="62" idx="2"/>
            <a:endCxn id="62" idx="6"/>
          </p:cNvCxnSpPr>
          <p:nvPr/>
        </p:nvCxnSpPr>
        <p:spPr>
          <a:xfrm>
            <a:off x="4694763" y="2392731"/>
            <a:ext cx="46627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82B834-126A-1D42-B036-2F1F35A1EC8C}"/>
                  </a:ext>
                </a:extLst>
              </p:cNvPr>
              <p:cNvSpPr txBox="1"/>
              <p:nvPr/>
            </p:nvSpPr>
            <p:spPr>
              <a:xfrm>
                <a:off x="4907302" y="2389087"/>
                <a:ext cx="4171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82B834-126A-1D42-B036-2F1F35A1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302" y="2389087"/>
                <a:ext cx="417101" cy="215444"/>
              </a:xfrm>
              <a:prstGeom prst="rect">
                <a:avLst/>
              </a:prstGeom>
              <a:blipFill>
                <a:blip r:embed="rId24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CDFE1AC-2AAA-2943-8613-E522320AB35F}"/>
              </a:ext>
            </a:extLst>
          </p:cNvPr>
          <p:cNvSpPr/>
          <p:nvPr/>
        </p:nvSpPr>
        <p:spPr>
          <a:xfrm>
            <a:off x="4718510" y="2604531"/>
            <a:ext cx="418961" cy="281992"/>
          </a:xfrm>
          <a:prstGeom prst="roundRect">
            <a:avLst/>
          </a:prstGeom>
          <a:solidFill>
            <a:schemeClr val="accent2">
              <a:alpha val="3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F45B756-EEBD-D74F-85E1-53790FE3795F}"/>
              </a:ext>
            </a:extLst>
          </p:cNvPr>
          <p:cNvCxnSpPr>
            <a:cxnSpLocks/>
          </p:cNvCxnSpPr>
          <p:nvPr/>
        </p:nvCxnSpPr>
        <p:spPr>
          <a:xfrm flipH="1">
            <a:off x="4274002" y="3000829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75B516B-6C66-FF47-A4C9-91584E7B1C2A}"/>
              </a:ext>
            </a:extLst>
          </p:cNvPr>
          <p:cNvCxnSpPr>
            <a:cxnSpLocks/>
          </p:cNvCxnSpPr>
          <p:nvPr/>
        </p:nvCxnSpPr>
        <p:spPr>
          <a:xfrm flipH="1">
            <a:off x="3274502" y="3000829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FD45DC0-62A4-0647-9A6F-2AFC76A49C21}"/>
              </a:ext>
            </a:extLst>
          </p:cNvPr>
          <p:cNvCxnSpPr>
            <a:cxnSpLocks/>
          </p:cNvCxnSpPr>
          <p:nvPr/>
        </p:nvCxnSpPr>
        <p:spPr>
          <a:xfrm flipH="1">
            <a:off x="2247971" y="2984831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6056B7-2666-AE44-B937-18DA04E4FE5F}"/>
                  </a:ext>
                </a:extLst>
              </p:cNvPr>
              <p:cNvSpPr txBox="1"/>
              <p:nvPr/>
            </p:nvSpPr>
            <p:spPr>
              <a:xfrm>
                <a:off x="4971609" y="2660188"/>
                <a:ext cx="1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46056B7-2666-AE44-B937-18DA04E4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9" y="2660188"/>
                <a:ext cx="157992" cy="215444"/>
              </a:xfrm>
              <a:prstGeom prst="rect">
                <a:avLst/>
              </a:prstGeom>
              <a:blipFill>
                <a:blip r:embed="rId25"/>
                <a:stretch>
                  <a:fillRect l="-14286" r="-14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8554B6E-2305-0A46-8B99-91237DC15A45}"/>
                  </a:ext>
                </a:extLst>
              </p:cNvPr>
              <p:cNvSpPr txBox="1"/>
              <p:nvPr/>
            </p:nvSpPr>
            <p:spPr>
              <a:xfrm>
                <a:off x="4957748" y="3471609"/>
                <a:ext cx="1670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8554B6E-2305-0A46-8B99-91237DC15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48" y="3471609"/>
                <a:ext cx="167033" cy="215444"/>
              </a:xfrm>
              <a:prstGeom prst="rect">
                <a:avLst/>
              </a:prstGeom>
              <a:blipFill>
                <a:blip r:embed="rId26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B4AD1C-DF46-324E-91BA-216A7EFD8BDE}"/>
                  </a:ext>
                </a:extLst>
              </p:cNvPr>
              <p:cNvSpPr txBox="1"/>
              <p:nvPr/>
            </p:nvSpPr>
            <p:spPr>
              <a:xfrm>
                <a:off x="4344531" y="3136143"/>
                <a:ext cx="2169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B4AD1C-DF46-324E-91BA-216A7EFD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31" y="3136143"/>
                <a:ext cx="216982" cy="215444"/>
              </a:xfrm>
              <a:prstGeom prst="rect">
                <a:avLst/>
              </a:prstGeom>
              <a:blipFill>
                <a:blip r:embed="rId27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6C8B99-4B66-8B47-A185-169E636FEBF7}"/>
                  </a:ext>
                </a:extLst>
              </p:cNvPr>
              <p:cNvSpPr/>
              <p:nvPr/>
            </p:nvSpPr>
            <p:spPr>
              <a:xfrm>
                <a:off x="7654635" y="472027"/>
                <a:ext cx="19246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6C8B99-4B66-8B47-A185-169E636FE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5" y="472027"/>
                <a:ext cx="1924629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D44D8CB-450E-A543-8B91-7B18199667EE}"/>
                  </a:ext>
                </a:extLst>
              </p:cNvPr>
              <p:cNvSpPr/>
              <p:nvPr/>
            </p:nvSpPr>
            <p:spPr>
              <a:xfrm>
                <a:off x="7654635" y="845912"/>
                <a:ext cx="1637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D44D8CB-450E-A543-8B91-7B1819966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5" y="845912"/>
                <a:ext cx="1637178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BDEE13E-CD4E-FA4D-A0F0-B795A20CD950}"/>
                  </a:ext>
                </a:extLst>
              </p:cNvPr>
              <p:cNvSpPr txBox="1"/>
              <p:nvPr/>
            </p:nvSpPr>
            <p:spPr>
              <a:xfrm>
                <a:off x="7743643" y="1230066"/>
                <a:ext cx="2073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BDEE13E-CD4E-FA4D-A0F0-B795A20CD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643" y="1230066"/>
                <a:ext cx="2073645" cy="215444"/>
              </a:xfrm>
              <a:prstGeom prst="rect">
                <a:avLst/>
              </a:prstGeom>
              <a:blipFill>
                <a:blip r:embed="rId30"/>
                <a:stretch>
                  <a:fillRect l="-1829" t="-5556" r="-243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97EF196-9069-EC48-AD8A-52D72D041F01}"/>
                  </a:ext>
                </a:extLst>
              </p:cNvPr>
              <p:cNvSpPr/>
              <p:nvPr/>
            </p:nvSpPr>
            <p:spPr>
              <a:xfrm>
                <a:off x="7648013" y="1606894"/>
                <a:ext cx="398493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97EF196-9069-EC48-AD8A-52D72D041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13" y="1606894"/>
                <a:ext cx="3984937" cy="307777"/>
              </a:xfrm>
              <a:prstGeom prst="rect">
                <a:avLst/>
              </a:prstGeom>
              <a:blipFill>
                <a:blip r:embed="rId3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B33B2A2-BE75-C34F-9FAE-DCB94989AAE0}"/>
                  </a:ext>
                </a:extLst>
              </p:cNvPr>
              <p:cNvSpPr/>
              <p:nvPr/>
            </p:nvSpPr>
            <p:spPr>
              <a:xfrm>
                <a:off x="7648013" y="1965471"/>
                <a:ext cx="39383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B33B2A2-BE75-C34F-9FAE-DCB94989A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13" y="1965471"/>
                <a:ext cx="3938322" cy="307777"/>
              </a:xfrm>
              <a:prstGeom prst="rect">
                <a:avLst/>
              </a:prstGeom>
              <a:blipFill>
                <a:blip r:embed="rId3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DA9B91F-10EE-4E49-BBF4-06E10A011F5E}"/>
                  </a:ext>
                </a:extLst>
              </p:cNvPr>
              <p:cNvSpPr/>
              <p:nvPr/>
            </p:nvSpPr>
            <p:spPr>
              <a:xfrm>
                <a:off x="7655064" y="2895152"/>
                <a:ext cx="37726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DA9B91F-10EE-4E49-BBF4-06E10A01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064" y="2895152"/>
                <a:ext cx="3772636" cy="307777"/>
              </a:xfrm>
              <a:prstGeom prst="rect">
                <a:avLst/>
              </a:prstGeom>
              <a:blipFill>
                <a:blip r:embed="rId3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7C33E99-B427-1E49-AF19-EC74DDAC36CA}"/>
                  </a:ext>
                </a:extLst>
              </p:cNvPr>
              <p:cNvSpPr/>
              <p:nvPr/>
            </p:nvSpPr>
            <p:spPr>
              <a:xfrm>
                <a:off x="7648013" y="3272883"/>
                <a:ext cx="37237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7C33E99-B427-1E49-AF19-EC74DDAC3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013" y="3272883"/>
                <a:ext cx="3723776" cy="307777"/>
              </a:xfrm>
              <a:prstGeom prst="rect">
                <a:avLst/>
              </a:prstGeom>
              <a:blipFill>
                <a:blip r:embed="rId3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3326AC6-1C95-AD48-B587-474175ED34AD}"/>
                  </a:ext>
                </a:extLst>
              </p:cNvPr>
              <p:cNvSpPr/>
              <p:nvPr/>
            </p:nvSpPr>
            <p:spPr>
              <a:xfrm>
                <a:off x="6865005" y="4298898"/>
                <a:ext cx="47324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3326AC6-1C95-AD48-B587-474175ED3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05" y="4298898"/>
                <a:ext cx="4732449" cy="307777"/>
              </a:xfrm>
              <a:prstGeom prst="rect">
                <a:avLst/>
              </a:prstGeom>
              <a:blipFill>
                <a:blip r:embed="rId3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565867D-20BD-724F-9035-CF110EE35CF0}"/>
                  </a:ext>
                </a:extLst>
              </p:cNvPr>
              <p:cNvSpPr/>
              <p:nvPr/>
            </p:nvSpPr>
            <p:spPr>
              <a:xfrm>
                <a:off x="6878369" y="4640464"/>
                <a:ext cx="46835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565867D-20BD-724F-9035-CF110EE35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369" y="4640464"/>
                <a:ext cx="4683590" cy="307777"/>
              </a:xfrm>
              <a:prstGeom prst="rect">
                <a:avLst/>
              </a:prstGeom>
              <a:blipFill>
                <a:blip r:embed="rId3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A3415E4-428C-C64E-A23D-12ADB85767AC}"/>
                  </a:ext>
                </a:extLst>
              </p:cNvPr>
              <p:cNvSpPr/>
              <p:nvPr/>
            </p:nvSpPr>
            <p:spPr>
              <a:xfrm>
                <a:off x="5940686" y="5587654"/>
                <a:ext cx="56922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A3415E4-428C-C64E-A23D-12ADB8576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686" y="5587654"/>
                <a:ext cx="5692264" cy="307777"/>
              </a:xfrm>
              <a:prstGeom prst="rect">
                <a:avLst/>
              </a:prstGeom>
              <a:blipFill>
                <a:blip r:embed="rId3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8494191-15BB-1F4A-97EC-61092F8B087A}"/>
                  </a:ext>
                </a:extLst>
              </p:cNvPr>
              <p:cNvSpPr/>
              <p:nvPr/>
            </p:nvSpPr>
            <p:spPr>
              <a:xfrm>
                <a:off x="5954050" y="5929220"/>
                <a:ext cx="56434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8494191-15BB-1F4A-97EC-61092F8B0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050" y="5929220"/>
                <a:ext cx="5643404" cy="307777"/>
              </a:xfrm>
              <a:prstGeom prst="rect">
                <a:avLst/>
              </a:prstGeom>
              <a:blipFill>
                <a:blip r:embed="rId3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FB2E4EC-EADB-E94F-BC51-D361DF3D9D4E}"/>
              </a:ext>
            </a:extLst>
          </p:cNvPr>
          <p:cNvSpPr/>
          <p:nvPr/>
        </p:nvSpPr>
        <p:spPr>
          <a:xfrm>
            <a:off x="4259335" y="2920443"/>
            <a:ext cx="336233" cy="32419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F69753-590F-7244-9979-0B6D85D881D0}"/>
              </a:ext>
            </a:extLst>
          </p:cNvPr>
          <p:cNvSpPr/>
          <p:nvPr/>
        </p:nvSpPr>
        <p:spPr>
          <a:xfrm>
            <a:off x="4759782" y="3344173"/>
            <a:ext cx="336233" cy="39940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5973CE9-EFC1-FB4A-9A46-208CB09DB653}"/>
              </a:ext>
            </a:extLst>
          </p:cNvPr>
          <p:cNvSpPr/>
          <p:nvPr/>
        </p:nvSpPr>
        <p:spPr>
          <a:xfrm>
            <a:off x="3237467" y="2920360"/>
            <a:ext cx="336233" cy="324193"/>
          </a:xfrm>
          <a:prstGeom prst="roundRect">
            <a:avLst/>
          </a:prstGeom>
          <a:solidFill>
            <a:srgbClr val="92D050">
              <a:alpha val="8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751154E-BF7A-724D-829B-EC981471B331}"/>
              </a:ext>
            </a:extLst>
          </p:cNvPr>
          <p:cNvSpPr/>
          <p:nvPr/>
        </p:nvSpPr>
        <p:spPr>
          <a:xfrm>
            <a:off x="3737914" y="3344090"/>
            <a:ext cx="336233" cy="399403"/>
          </a:xfrm>
          <a:prstGeom prst="roundRect">
            <a:avLst/>
          </a:prstGeom>
          <a:solidFill>
            <a:srgbClr val="FFC000">
              <a:alpha val="8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49F3C4-5F82-8341-970B-7D25A27FC7CB}"/>
              </a:ext>
            </a:extLst>
          </p:cNvPr>
          <p:cNvSpPr/>
          <p:nvPr/>
        </p:nvSpPr>
        <p:spPr>
          <a:xfrm>
            <a:off x="2246657" y="2916079"/>
            <a:ext cx="336233" cy="324193"/>
          </a:xfrm>
          <a:prstGeom prst="round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E7E2925-8723-8443-ABC7-EA7BD2F8020C}"/>
              </a:ext>
            </a:extLst>
          </p:cNvPr>
          <p:cNvSpPr/>
          <p:nvPr/>
        </p:nvSpPr>
        <p:spPr>
          <a:xfrm>
            <a:off x="2747104" y="3339809"/>
            <a:ext cx="336233" cy="399403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CAF3841-02E5-104A-A1EC-03CF7E7A78F5}"/>
              </a:ext>
            </a:extLst>
          </p:cNvPr>
          <p:cNvSpPr/>
          <p:nvPr/>
        </p:nvSpPr>
        <p:spPr>
          <a:xfrm>
            <a:off x="1235683" y="2923418"/>
            <a:ext cx="336233" cy="324193"/>
          </a:xfrm>
          <a:prstGeom prst="roundRect">
            <a:avLst/>
          </a:prstGeom>
          <a:solidFill>
            <a:srgbClr val="92D050">
              <a:alpha val="34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6FA340F-EF58-1B47-9C53-C47C9F51B4EB}"/>
              </a:ext>
            </a:extLst>
          </p:cNvPr>
          <p:cNvSpPr/>
          <p:nvPr/>
        </p:nvSpPr>
        <p:spPr>
          <a:xfrm>
            <a:off x="1736130" y="3347148"/>
            <a:ext cx="336233" cy="399403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EF08A67-2B67-CC44-A5DC-13DB79E5F09C}"/>
              </a:ext>
            </a:extLst>
          </p:cNvPr>
          <p:cNvCxnSpPr/>
          <p:nvPr/>
        </p:nvCxnSpPr>
        <p:spPr>
          <a:xfrm>
            <a:off x="9493624" y="3213376"/>
            <a:ext cx="13783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AD8123-51EE-E44F-B8E9-41555AE07CCA}"/>
              </a:ext>
            </a:extLst>
          </p:cNvPr>
          <p:cNvCxnSpPr/>
          <p:nvPr/>
        </p:nvCxnSpPr>
        <p:spPr>
          <a:xfrm>
            <a:off x="9437594" y="3584671"/>
            <a:ext cx="13783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D3D933-E805-CE4C-BFBA-916A84918C90}"/>
              </a:ext>
            </a:extLst>
          </p:cNvPr>
          <p:cNvCxnSpPr>
            <a:cxnSpLocks/>
          </p:cNvCxnSpPr>
          <p:nvPr/>
        </p:nvCxnSpPr>
        <p:spPr>
          <a:xfrm>
            <a:off x="8979638" y="4606675"/>
            <a:ext cx="201145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EDDDA4-5B44-8549-BDA7-6ABF1AC1D071}"/>
              </a:ext>
            </a:extLst>
          </p:cNvPr>
          <p:cNvCxnSpPr>
            <a:cxnSpLocks/>
          </p:cNvCxnSpPr>
          <p:nvPr/>
        </p:nvCxnSpPr>
        <p:spPr>
          <a:xfrm>
            <a:off x="8881328" y="4957784"/>
            <a:ext cx="206748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7EDF02-C44B-FD46-A214-BAB0AD967691}"/>
              </a:ext>
            </a:extLst>
          </p:cNvPr>
          <p:cNvCxnSpPr>
            <a:cxnSpLocks/>
          </p:cNvCxnSpPr>
          <p:nvPr/>
        </p:nvCxnSpPr>
        <p:spPr>
          <a:xfrm>
            <a:off x="8314100" y="5917291"/>
            <a:ext cx="27124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C3F9C9B-B086-F14C-AC4D-3B20D3166DF0}"/>
              </a:ext>
            </a:extLst>
          </p:cNvPr>
          <p:cNvCxnSpPr>
            <a:cxnSpLocks/>
          </p:cNvCxnSpPr>
          <p:nvPr/>
        </p:nvCxnSpPr>
        <p:spPr>
          <a:xfrm>
            <a:off x="8258070" y="6288586"/>
            <a:ext cx="276851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7E79BBB-8E49-BC42-840D-1DF8CFB6F847}"/>
                  </a:ext>
                </a:extLst>
              </p:cNvPr>
              <p:cNvSpPr/>
              <p:nvPr/>
            </p:nvSpPr>
            <p:spPr>
              <a:xfrm>
                <a:off x="4011310" y="2578746"/>
                <a:ext cx="790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7E79BBB-8E49-BC42-840D-1DF8CFB6F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310" y="2578746"/>
                <a:ext cx="79092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1EE9060-B759-E94B-B8C6-C979B8C96FAF}"/>
                  </a:ext>
                </a:extLst>
              </p:cNvPr>
              <p:cNvSpPr/>
              <p:nvPr/>
            </p:nvSpPr>
            <p:spPr>
              <a:xfrm>
                <a:off x="4096399" y="3413000"/>
                <a:ext cx="7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1EE9060-B759-E94B-B8C6-C979B8C96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99" y="3413000"/>
                <a:ext cx="739818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E20E04F-B427-D844-9FF6-543EF57E8563}"/>
                  </a:ext>
                </a:extLst>
              </p:cNvPr>
              <p:cNvSpPr/>
              <p:nvPr/>
            </p:nvSpPr>
            <p:spPr>
              <a:xfrm>
                <a:off x="3034318" y="2582659"/>
                <a:ext cx="790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E20E04F-B427-D844-9FF6-543EF57E8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318" y="2582659"/>
                <a:ext cx="79092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DF4306D-81B8-C944-B274-E6B9334B24E5}"/>
                  </a:ext>
                </a:extLst>
              </p:cNvPr>
              <p:cNvSpPr/>
              <p:nvPr/>
            </p:nvSpPr>
            <p:spPr>
              <a:xfrm>
                <a:off x="3119407" y="3416913"/>
                <a:ext cx="7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DF4306D-81B8-C944-B274-E6B9334B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07" y="3416913"/>
                <a:ext cx="739818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D92B29A-957D-5F4E-B47B-0B373CB8C36F}"/>
                  </a:ext>
                </a:extLst>
              </p:cNvPr>
              <p:cNvSpPr/>
              <p:nvPr/>
            </p:nvSpPr>
            <p:spPr>
              <a:xfrm>
                <a:off x="2036193" y="2578746"/>
                <a:ext cx="790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D92B29A-957D-5F4E-B47B-0B373CB8C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193" y="2578746"/>
                <a:ext cx="790922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117F6B2-3474-2A41-B1F6-45D284CF3FAD}"/>
                  </a:ext>
                </a:extLst>
              </p:cNvPr>
              <p:cNvSpPr/>
              <p:nvPr/>
            </p:nvSpPr>
            <p:spPr>
              <a:xfrm>
                <a:off x="2121282" y="3413000"/>
                <a:ext cx="7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117F6B2-3474-2A41-B1F6-45D284CF3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282" y="3413000"/>
                <a:ext cx="739818" cy="30777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1D6232D-D74D-ED44-98D5-F6914F506D9C}"/>
                  </a:ext>
                </a:extLst>
              </p:cNvPr>
              <p:cNvSpPr/>
              <p:nvPr/>
            </p:nvSpPr>
            <p:spPr>
              <a:xfrm>
                <a:off x="1004978" y="2586688"/>
                <a:ext cx="7909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1D6232D-D74D-ED44-98D5-F6914F506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78" y="2586688"/>
                <a:ext cx="790922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972E1A-7406-6A4B-B75D-8F3C07B27FA4}"/>
                  </a:ext>
                </a:extLst>
              </p:cNvPr>
              <p:cNvSpPr/>
              <p:nvPr/>
            </p:nvSpPr>
            <p:spPr>
              <a:xfrm>
                <a:off x="1090067" y="3420942"/>
                <a:ext cx="7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972E1A-7406-6A4B-B75D-8F3C07B27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67" y="3420942"/>
                <a:ext cx="739818" cy="307777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A20FF6D-B31D-E64E-9C57-28A47425DA9C}"/>
              </a:ext>
            </a:extLst>
          </p:cNvPr>
          <p:cNvGrpSpPr/>
          <p:nvPr/>
        </p:nvGrpSpPr>
        <p:grpSpPr>
          <a:xfrm>
            <a:off x="10991093" y="5484430"/>
            <a:ext cx="494000" cy="810434"/>
            <a:chOff x="10991093" y="5484430"/>
            <a:chExt cx="494000" cy="810434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52214EA-37DC-E54A-B5FD-D89539EE72F5}"/>
                </a:ext>
              </a:extLst>
            </p:cNvPr>
            <p:cNvSpPr/>
            <p:nvPr/>
          </p:nvSpPr>
          <p:spPr>
            <a:xfrm>
              <a:off x="10991093" y="5484430"/>
              <a:ext cx="494000" cy="39677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DA39126-CB9F-F441-8F4F-D42559F134A8}"/>
                </a:ext>
              </a:extLst>
            </p:cNvPr>
            <p:cNvSpPr/>
            <p:nvPr/>
          </p:nvSpPr>
          <p:spPr>
            <a:xfrm>
              <a:off x="10991093" y="5898094"/>
              <a:ext cx="494000" cy="39677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104207D-2EF1-FB48-976D-34EA4FE44781}"/>
              </a:ext>
            </a:extLst>
          </p:cNvPr>
          <p:cNvCxnSpPr>
            <a:stCxn id="85" idx="1"/>
          </p:cNvCxnSpPr>
          <p:nvPr/>
        </p:nvCxnSpPr>
        <p:spPr>
          <a:xfrm flipH="1">
            <a:off x="5220828" y="5741543"/>
            <a:ext cx="7198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3D3949-29AC-5144-BA26-E6E3DED7C35A}"/>
                  </a:ext>
                </a:extLst>
              </p:cNvPr>
              <p:cNvSpPr txBox="1"/>
              <p:nvPr/>
            </p:nvSpPr>
            <p:spPr>
              <a:xfrm>
                <a:off x="2395182" y="5587654"/>
                <a:ext cx="27422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&lt;0&gt;</m:t>
                        </m:r>
                      </m:sup>
                    </m:sSup>
                  </m:oMath>
                </a14:m>
                <a:r>
                  <a:rPr lang="en-US" sz="1400" dirty="0"/>
                  <a:t> 's effect on the gradient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43D3949-29AC-5144-BA26-E6E3DED7C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82" y="5587654"/>
                <a:ext cx="2742289" cy="307777"/>
              </a:xfrm>
              <a:prstGeom prst="rect">
                <a:avLst/>
              </a:prstGeom>
              <a:blipFill>
                <a:blip r:embed="rId4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AAF425E-490F-6A49-B78A-330FC8DED3B0}"/>
              </a:ext>
            </a:extLst>
          </p:cNvPr>
          <p:cNvCxnSpPr/>
          <p:nvPr/>
        </p:nvCxnSpPr>
        <p:spPr>
          <a:xfrm flipH="1">
            <a:off x="5233004" y="6067380"/>
            <a:ext cx="7198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5BE7FC-7742-6843-84D7-0915AAE1E3C3}"/>
                  </a:ext>
                </a:extLst>
              </p:cNvPr>
              <p:cNvSpPr txBox="1"/>
              <p:nvPr/>
            </p:nvSpPr>
            <p:spPr>
              <a:xfrm>
                <a:off x="2407358" y="5913491"/>
                <a:ext cx="2694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 's effect on the gradient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5BE7FC-7742-6843-84D7-0915AAE1E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58" y="5913491"/>
                <a:ext cx="2694584" cy="307777"/>
              </a:xfrm>
              <a:prstGeom prst="rect">
                <a:avLst/>
              </a:prstGeom>
              <a:blipFill>
                <a:blip r:embed="rId48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3A834448-6D4B-C04C-A386-06ABE14BBB81}"/>
              </a:ext>
            </a:extLst>
          </p:cNvPr>
          <p:cNvSpPr txBox="1"/>
          <p:nvPr/>
        </p:nvSpPr>
        <p:spPr>
          <a:xfrm>
            <a:off x="2271353" y="5082485"/>
            <a:ext cx="3107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Influence from earlier words are smaller</a:t>
            </a:r>
          </a:p>
        </p:txBody>
      </p:sp>
      <p:sp>
        <p:nvSpPr>
          <p:cNvPr id="125" name="Right Brace 124">
            <a:extLst>
              <a:ext uri="{FF2B5EF4-FFF2-40B4-BE49-F238E27FC236}">
                <a16:creationId xmlns:a16="http://schemas.microsoft.com/office/drawing/2014/main" id="{03DF259B-6488-EC4F-BE36-7165AE82ACC8}"/>
              </a:ext>
            </a:extLst>
          </p:cNvPr>
          <p:cNvSpPr/>
          <p:nvPr/>
        </p:nvSpPr>
        <p:spPr>
          <a:xfrm rot="16200000">
            <a:off x="3655816" y="3620864"/>
            <a:ext cx="221021" cy="25949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7FC28B-BD69-5945-9275-4CCC25FD7B17}"/>
              </a:ext>
            </a:extLst>
          </p:cNvPr>
          <p:cNvSpPr txBox="1"/>
          <p:nvPr/>
        </p:nvSpPr>
        <p:spPr>
          <a:xfrm>
            <a:off x="2256471" y="4473220"/>
            <a:ext cx="3080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Hard to capture long range dependency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5426D2-A40B-C245-B5F7-2903D2170FE0}"/>
              </a:ext>
            </a:extLst>
          </p:cNvPr>
          <p:cNvSpPr txBox="1"/>
          <p:nvPr/>
        </p:nvSpPr>
        <p:spPr>
          <a:xfrm>
            <a:off x="1551357" y="4028245"/>
            <a:ext cx="76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cat/cats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B5EB37C-56DC-B445-859B-56D8EA8CCC8B}"/>
              </a:ext>
            </a:extLst>
          </p:cNvPr>
          <p:cNvSpPr txBox="1"/>
          <p:nvPr/>
        </p:nvSpPr>
        <p:spPr>
          <a:xfrm>
            <a:off x="3503510" y="4025225"/>
            <a:ext cx="903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was/were</a:t>
            </a:r>
          </a:p>
        </p:txBody>
      </p:sp>
    </p:spTree>
    <p:extLst>
      <p:ext uri="{BB962C8B-B14F-4D97-AF65-F5344CB8AC3E}">
        <p14:creationId xmlns:p14="http://schemas.microsoft.com/office/powerpoint/2010/main" val="4791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/>
      <p:bldP spid="73" grpId="1"/>
      <p:bldP spid="74" grpId="1"/>
      <p:bldP spid="75" grpId="0"/>
      <p:bldP spid="76" grpId="0"/>
      <p:bldP spid="79" grpId="0"/>
      <p:bldP spid="80" grpId="0"/>
      <p:bldP spid="83" grpId="0"/>
      <p:bldP spid="84" grpId="0"/>
      <p:bldP spid="85" grpId="0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21" grpId="0"/>
      <p:bldP spid="123" grpId="0"/>
      <p:bldP spid="124" grpId="0"/>
      <p:bldP spid="125" grpId="0" animBg="1"/>
      <p:bldP spid="1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C6BB-3E80-BB4B-BF6E-FCF0059E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Exploding gradient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405A1-CBDC-5848-B3F6-ABB4C569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C61A4-4C9B-CE45-B616-D0CDAB8E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7C63-2142-EC4F-A23B-D2ACA276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6C2D4-9A1F-2240-B434-8923B9FF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97F81D-8716-2F4A-98D1-B7B1F987F4EA}"/>
              </a:ext>
            </a:extLst>
          </p:cNvPr>
          <p:cNvSpPr txBox="1"/>
          <p:nvPr/>
        </p:nvSpPr>
        <p:spPr>
          <a:xfrm>
            <a:off x="997938" y="1620370"/>
            <a:ext cx="4543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Sometimes gradient also gets too big (exponentially)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EE63402-2039-3246-A9D3-5DBC74B15BC2}"/>
                  </a:ext>
                </a:extLst>
              </p:cNvPr>
              <p:cNvSpPr/>
              <p:nvPr/>
            </p:nvSpPr>
            <p:spPr>
              <a:xfrm>
                <a:off x="2229298" y="2227075"/>
                <a:ext cx="56922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EE63402-2039-3246-A9D3-5DBC74B15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98" y="2227075"/>
                <a:ext cx="5692264" cy="3077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1DBDD7-B66F-5946-8CFD-962FA1875189}"/>
                  </a:ext>
                </a:extLst>
              </p:cNvPr>
              <p:cNvSpPr/>
              <p:nvPr/>
            </p:nvSpPr>
            <p:spPr>
              <a:xfrm>
                <a:off x="2242662" y="2568641"/>
                <a:ext cx="56434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&lt;2&gt;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1DBDD7-B66F-5946-8CFD-962FA1875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662" y="2568641"/>
                <a:ext cx="564340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510CD3-73BA-9E45-A14A-FC5C1F71DC12}"/>
              </a:ext>
            </a:extLst>
          </p:cNvPr>
          <p:cNvSpPr/>
          <p:nvPr/>
        </p:nvSpPr>
        <p:spPr>
          <a:xfrm>
            <a:off x="3059206" y="2210180"/>
            <a:ext cx="918882" cy="649343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2EA1A-0137-2846-8EA4-53C6D6C3628D}"/>
              </a:ext>
            </a:extLst>
          </p:cNvPr>
          <p:cNvSpPr txBox="1"/>
          <p:nvPr/>
        </p:nvSpPr>
        <p:spPr>
          <a:xfrm>
            <a:off x="997938" y="3285870"/>
            <a:ext cx="8689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you observe </a:t>
            </a:r>
            <a:r>
              <a:rPr lang="en-US" sz="1600" dirty="0" err="1"/>
              <a:t>NaNs</a:t>
            </a:r>
            <a:r>
              <a:rPr lang="en-US" sz="1600" dirty="0"/>
              <a:t> (indicating numeric overflow) in your parameters, it is very likely to have occurred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DA577-EDC3-E347-9A7D-999CD8E5AE07}"/>
              </a:ext>
            </a:extLst>
          </p:cNvPr>
          <p:cNvSpPr txBox="1"/>
          <p:nvPr/>
        </p:nvSpPr>
        <p:spPr>
          <a:xfrm>
            <a:off x="1798667" y="3853855"/>
            <a:ext cx="612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Solution</a:t>
            </a:r>
            <a:r>
              <a:rPr lang="en-US" sz="1600" dirty="0"/>
              <a:t>: gradient clipping </a:t>
            </a:r>
            <a:r>
              <a:rPr lang="en-US" sz="1600" dirty="0">
                <a:sym typeface="Wingdings" pitchFamily="2" charset="2"/>
              </a:rPr>
              <a:t> manually set a maximum limit on gradient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48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F536-B838-BF49-BBB5-3B3D2239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38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address vanishing gradient?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1EA2-12B9-444E-B5F7-1FB13BA5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1E9B3-E64F-C14B-9FE8-485B1964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5E6D8-8D91-2247-8EDD-04D81792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9D645-213A-784E-A009-C4712593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88F38-6D6D-8840-92E7-C7382A23B013}"/>
              </a:ext>
            </a:extLst>
          </p:cNvPr>
          <p:cNvSpPr txBox="1"/>
          <p:nvPr/>
        </p:nvSpPr>
        <p:spPr>
          <a:xfrm>
            <a:off x="1196788" y="1304305"/>
            <a:ext cx="416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How to capture long range dependency?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7D7FC-FB01-9B40-BD4E-0302B3C99009}"/>
              </a:ext>
            </a:extLst>
          </p:cNvPr>
          <p:cNvSpPr txBox="1"/>
          <p:nvPr/>
        </p:nvSpPr>
        <p:spPr>
          <a:xfrm>
            <a:off x="1140759" y="1869142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CD2E4-3974-254B-B61F-BDF7D39FD4F7}"/>
              </a:ext>
            </a:extLst>
          </p:cNvPr>
          <p:cNvSpPr txBox="1"/>
          <p:nvPr/>
        </p:nvSpPr>
        <p:spPr>
          <a:xfrm>
            <a:off x="1140759" y="2317504"/>
            <a:ext cx="370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Short Term Memory (LSTM) unit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38E2E82-1D2C-1C46-94EC-20854C97CEA2}"/>
              </a:ext>
            </a:extLst>
          </p:cNvPr>
          <p:cNvSpPr/>
          <p:nvPr/>
        </p:nvSpPr>
        <p:spPr>
          <a:xfrm>
            <a:off x="981636" y="1983442"/>
            <a:ext cx="159124" cy="59839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A1FDA-9C51-F74D-8E08-50F0C700DA78}"/>
              </a:ext>
            </a:extLst>
          </p:cNvPr>
          <p:cNvSpPr txBox="1"/>
          <p:nvPr/>
        </p:nvSpPr>
        <p:spPr>
          <a:xfrm>
            <a:off x="7055735" y="185906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RNN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9C3759-2EF6-144C-BE9C-956D0CB6435C}"/>
              </a:ext>
            </a:extLst>
          </p:cNvPr>
          <p:cNvSpPr/>
          <p:nvPr/>
        </p:nvSpPr>
        <p:spPr>
          <a:xfrm>
            <a:off x="7644652" y="2997161"/>
            <a:ext cx="2131359" cy="213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7AD627-D7E9-714A-9C6A-41801C558C93}"/>
              </a:ext>
            </a:extLst>
          </p:cNvPr>
          <p:cNvGrpSpPr/>
          <p:nvPr/>
        </p:nvGrpSpPr>
        <p:grpSpPr>
          <a:xfrm>
            <a:off x="8391819" y="3901475"/>
            <a:ext cx="637024" cy="322729"/>
            <a:chOff x="5360364" y="3805518"/>
            <a:chExt cx="637024" cy="3227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39E3110-9243-654A-A52E-F0BB3699834A}"/>
                </a:ext>
              </a:extLst>
            </p:cNvPr>
            <p:cNvSpPr/>
            <p:nvPr/>
          </p:nvSpPr>
          <p:spPr>
            <a:xfrm>
              <a:off x="5360364" y="3805518"/>
              <a:ext cx="637024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B54DB-9C2E-AF48-993E-2E285B2998CC}"/>
                </a:ext>
              </a:extLst>
            </p:cNvPr>
            <p:cNvSpPr txBox="1"/>
            <p:nvPr/>
          </p:nvSpPr>
          <p:spPr>
            <a:xfrm>
              <a:off x="5411623" y="3812993"/>
              <a:ext cx="534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Tanh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BBC200-3CB5-5946-BD87-D25DCE12ACA6}"/>
                  </a:ext>
                </a:extLst>
              </p:cNvPr>
              <p:cNvSpPr txBox="1"/>
              <p:nvPr/>
            </p:nvSpPr>
            <p:spPr>
              <a:xfrm>
                <a:off x="6623237" y="4501277"/>
                <a:ext cx="5747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BBC200-3CB5-5946-BD87-D25DCE12A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37" y="4501277"/>
                <a:ext cx="574773" cy="215444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2CDA-F2E6-3042-A4E5-F49CC4CB2555}"/>
                  </a:ext>
                </a:extLst>
              </p:cNvPr>
              <p:cNvSpPr txBox="1"/>
              <p:nvPr/>
            </p:nvSpPr>
            <p:spPr>
              <a:xfrm>
                <a:off x="8506781" y="5535828"/>
                <a:ext cx="4070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2CDA-F2E6-3042-A4E5-F49CC4CB2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781" y="5535828"/>
                <a:ext cx="407099" cy="215444"/>
              </a:xfrm>
              <a:prstGeom prst="rect">
                <a:avLst/>
              </a:prstGeom>
              <a:blipFill>
                <a:blip r:embed="rId4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18E5B1-3337-0441-9AE8-7A8F1D5AAA6D}"/>
                  </a:ext>
                </a:extLst>
              </p:cNvPr>
              <p:cNvSpPr txBox="1"/>
              <p:nvPr/>
            </p:nvSpPr>
            <p:spPr>
              <a:xfrm>
                <a:off x="10259983" y="3955116"/>
                <a:ext cx="4048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18E5B1-3337-0441-9AE8-7A8F1D5AA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983" y="3955116"/>
                <a:ext cx="404854" cy="215444"/>
              </a:xfrm>
              <a:prstGeom prst="rect">
                <a:avLst/>
              </a:prstGeom>
              <a:blipFill>
                <a:blip r:embed="rId5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97B96-7E7C-0540-960C-536FD41C4239}"/>
                  </a:ext>
                </a:extLst>
              </p:cNvPr>
              <p:cNvSpPr txBox="1"/>
              <p:nvPr/>
            </p:nvSpPr>
            <p:spPr>
              <a:xfrm>
                <a:off x="9333003" y="1714339"/>
                <a:ext cx="410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697B96-7E7C-0540-960C-536FD41C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003" y="1714339"/>
                <a:ext cx="410882" cy="215444"/>
              </a:xfrm>
              <a:prstGeom prst="rect">
                <a:avLst/>
              </a:prstGeom>
              <a:blipFill>
                <a:blip r:embed="rId6"/>
                <a:stretch>
                  <a:fillRect l="-9091" t="-22222" r="-303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8B49A-9676-CE41-B538-046451481A94}"/>
              </a:ext>
            </a:extLst>
          </p:cNvPr>
          <p:cNvCxnSpPr>
            <a:stCxn id="18" idx="0"/>
            <a:endCxn id="14" idx="2"/>
          </p:cNvCxnSpPr>
          <p:nvPr/>
        </p:nvCxnSpPr>
        <p:spPr>
          <a:xfrm flipV="1">
            <a:off x="8710331" y="4224204"/>
            <a:ext cx="0" cy="1311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AF6F7AF-B6C3-834D-A28F-596501FB3564}"/>
              </a:ext>
            </a:extLst>
          </p:cNvPr>
          <p:cNvCxnSpPr>
            <a:stCxn id="17" idx="3"/>
            <a:endCxn id="14" idx="2"/>
          </p:cNvCxnSpPr>
          <p:nvPr/>
        </p:nvCxnSpPr>
        <p:spPr>
          <a:xfrm flipV="1">
            <a:off x="7198010" y="4224204"/>
            <a:ext cx="1512321" cy="38479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9AB4D8-61FC-2046-8F91-8EACBE51B2CD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9028843" y="4062838"/>
            <a:ext cx="1231140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E001309-33D7-454D-AAE7-29ED9E44E2CA}"/>
              </a:ext>
            </a:extLst>
          </p:cNvPr>
          <p:cNvCxnSpPr>
            <a:cxnSpLocks/>
            <a:stCxn id="14" idx="3"/>
            <a:endCxn id="40" idx="2"/>
          </p:cNvCxnSpPr>
          <p:nvPr/>
        </p:nvCxnSpPr>
        <p:spPr>
          <a:xfrm flipV="1">
            <a:off x="9028843" y="2510383"/>
            <a:ext cx="509601" cy="1552457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E0CDE5-ABA7-1E4E-B52D-434C63C4ECDE}"/>
                  </a:ext>
                </a:extLst>
              </p:cNvPr>
              <p:cNvSpPr txBox="1"/>
              <p:nvPr/>
            </p:nvSpPr>
            <p:spPr>
              <a:xfrm>
                <a:off x="4276501" y="3051082"/>
                <a:ext cx="270683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E0CDE5-ABA7-1E4E-B52D-434C63C4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01" y="3051082"/>
                <a:ext cx="2706831" cy="215444"/>
              </a:xfrm>
              <a:prstGeom prst="rect">
                <a:avLst/>
              </a:prstGeom>
              <a:blipFill>
                <a:blip r:embed="rId7"/>
                <a:stretch>
                  <a:fillRect t="-5882" r="-93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96EFC9-CD38-D346-9DDC-748DB35D64AE}"/>
                  </a:ext>
                </a:extLst>
              </p:cNvPr>
              <p:cNvSpPr txBox="1"/>
              <p:nvPr/>
            </p:nvSpPr>
            <p:spPr>
              <a:xfrm>
                <a:off x="4276501" y="3539131"/>
                <a:ext cx="1969001" cy="234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96EFC9-CD38-D346-9DDC-748DB35D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01" y="3539131"/>
                <a:ext cx="1969001" cy="234103"/>
              </a:xfrm>
              <a:prstGeom prst="rect">
                <a:avLst/>
              </a:prstGeom>
              <a:blipFill>
                <a:blip r:embed="rId8"/>
                <a:stretch>
                  <a:fillRect l="-1923" t="-21053" r="-2564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92C1B483-4C3B-0246-B21C-C11895CF9962}"/>
              </a:ext>
            </a:extLst>
          </p:cNvPr>
          <p:cNvGrpSpPr/>
          <p:nvPr/>
        </p:nvGrpSpPr>
        <p:grpSpPr>
          <a:xfrm>
            <a:off x="9095923" y="2195131"/>
            <a:ext cx="833782" cy="322729"/>
            <a:chOff x="5360363" y="3805518"/>
            <a:chExt cx="833782" cy="32272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FE7FE04-952C-5C4D-AB08-F4850F16E3C8}"/>
                </a:ext>
              </a:extLst>
            </p:cNvPr>
            <p:cNvSpPr/>
            <p:nvPr/>
          </p:nvSpPr>
          <p:spPr>
            <a:xfrm>
              <a:off x="5360363" y="3805518"/>
              <a:ext cx="833781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5EFA5-033A-AE4F-97C7-0EFEE61EA56B}"/>
                </a:ext>
              </a:extLst>
            </p:cNvPr>
            <p:cNvSpPr txBox="1"/>
            <p:nvPr/>
          </p:nvSpPr>
          <p:spPr>
            <a:xfrm>
              <a:off x="5411623" y="3812993"/>
              <a:ext cx="782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2F995D-A09C-0145-8654-852B80641CC8}"/>
              </a:ext>
            </a:extLst>
          </p:cNvPr>
          <p:cNvCxnSpPr>
            <a:stCxn id="40" idx="0"/>
            <a:endCxn id="20" idx="2"/>
          </p:cNvCxnSpPr>
          <p:nvPr/>
        </p:nvCxnSpPr>
        <p:spPr>
          <a:xfrm flipV="1">
            <a:off x="9538444" y="1929783"/>
            <a:ext cx="0" cy="27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 animBg="1"/>
      <p:bldP spid="17" grpId="0"/>
      <p:bldP spid="18" grpId="0"/>
      <p:bldP spid="19" grpId="0"/>
      <p:bldP spid="20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8307-1153-F44A-9AD4-EDA33C0A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62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GRU (simplified)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2AAC-4F68-C440-9277-17FAB562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5A257-8699-FE48-8D1C-59121089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DACE3-952E-2F48-B1A8-0B3BB29B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E108A-6342-D142-A373-A2FB1A39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B02E4-22B1-4743-A442-BA0D1FAD422A}"/>
              </a:ext>
            </a:extLst>
          </p:cNvPr>
          <p:cNvSpPr txBox="1"/>
          <p:nvPr/>
        </p:nvSpPr>
        <p:spPr>
          <a:xfrm>
            <a:off x="3824898" y="444060"/>
            <a:ext cx="67361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</a:t>
            </a:r>
          </a:p>
          <a:p>
            <a:r>
              <a:rPr lang="en-US" sz="1100" dirty="0"/>
              <a:t>Cho et al. (2014). Learning Phrase Representations using RNN Encoder–Decoder for Statistical Machine Translation</a:t>
            </a:r>
          </a:p>
          <a:p>
            <a:r>
              <a:rPr lang="en-US" sz="1100" dirty="0"/>
              <a:t>Chung, J. et al. (2014). Empirical evaluation of gated recurrent neural networks on sequence modeling.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9FDBED-0CA8-BD4B-BEEF-F404B7D55C4C}"/>
                  </a:ext>
                </a:extLst>
              </p:cNvPr>
              <p:cNvSpPr txBox="1"/>
              <p:nvPr/>
            </p:nvSpPr>
            <p:spPr>
              <a:xfrm>
                <a:off x="900953" y="1321035"/>
                <a:ext cx="21615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Memory cell variable: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9FDBED-0CA8-BD4B-BEEF-F404B7D55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1321035"/>
                <a:ext cx="2161554" cy="307777"/>
              </a:xfrm>
              <a:prstGeom prst="rect">
                <a:avLst/>
              </a:prstGeom>
              <a:blipFill>
                <a:blip r:embed="rId4"/>
                <a:stretch>
                  <a:fillRect l="-5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64A0314-643E-D148-9D9A-6ED398E95AC0}"/>
              </a:ext>
            </a:extLst>
          </p:cNvPr>
          <p:cNvSpPr txBox="1"/>
          <p:nvPr/>
        </p:nvSpPr>
        <p:spPr>
          <a:xfrm>
            <a:off x="3092824" y="1321034"/>
            <a:ext cx="3495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keep long term memory, such as “cat/cats”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EF7E54-28C9-9042-8EB3-1DB5FECD13AC}"/>
                  </a:ext>
                </a:extLst>
              </p:cNvPr>
              <p:cNvSpPr txBox="1"/>
              <p:nvPr/>
            </p:nvSpPr>
            <p:spPr>
              <a:xfrm>
                <a:off x="900953" y="1960060"/>
                <a:ext cx="5250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At each time step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, consider overwriting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 with a </a:t>
                </a:r>
                <a:r>
                  <a:rPr lang="en-US" sz="1400" i="1" dirty="0"/>
                  <a:t>candidate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EF7E54-28C9-9042-8EB3-1DB5FECD1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1960060"/>
                <a:ext cx="5250605" cy="307777"/>
              </a:xfrm>
              <a:prstGeom prst="rect">
                <a:avLst/>
              </a:prstGeom>
              <a:blipFill>
                <a:blip r:embed="rId5"/>
                <a:stretch>
                  <a:fillRect l="-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45391A-09B8-DB42-BD61-22C9FD8050DA}"/>
                  </a:ext>
                </a:extLst>
              </p:cNvPr>
              <p:cNvSpPr/>
              <p:nvPr/>
            </p:nvSpPr>
            <p:spPr>
              <a:xfrm>
                <a:off x="2092435" y="2318123"/>
                <a:ext cx="29779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45391A-09B8-DB42-BD61-22C9FD805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35" y="2318123"/>
                <a:ext cx="297793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8EB6E0-709C-2B44-8B42-8494696D7515}"/>
                  </a:ext>
                </a:extLst>
              </p:cNvPr>
              <p:cNvSpPr txBox="1"/>
              <p:nvPr/>
            </p:nvSpPr>
            <p:spPr>
              <a:xfrm>
                <a:off x="900953" y="2851278"/>
                <a:ext cx="2994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An gate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400" dirty="0"/>
                  <a:t> (between 0 and 1):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8EB6E0-709C-2B44-8B42-8494696D7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2851278"/>
                <a:ext cx="2994346" cy="307777"/>
              </a:xfrm>
              <a:prstGeom prst="rect">
                <a:avLst/>
              </a:prstGeom>
              <a:blipFill>
                <a:blip r:embed="rId7"/>
                <a:stretch>
                  <a:fillRect l="-422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2944F0-C6AA-8542-B080-8A8DE05C9A55}"/>
                  </a:ext>
                </a:extLst>
              </p:cNvPr>
              <p:cNvSpPr txBox="1"/>
              <p:nvPr/>
            </p:nvSpPr>
            <p:spPr>
              <a:xfrm>
                <a:off x="2284539" y="3315212"/>
                <a:ext cx="25937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2944F0-C6AA-8542-B080-8A8DE05C9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539" y="3315212"/>
                <a:ext cx="2593722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78E527E-FC9D-4F4A-8E85-306596A40C72}"/>
              </a:ext>
            </a:extLst>
          </p:cNvPr>
          <p:cNvSpPr txBox="1"/>
          <p:nvPr/>
        </p:nvSpPr>
        <p:spPr>
          <a:xfrm>
            <a:off x="5385204" y="3330600"/>
            <a:ext cx="3084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(u for “update”, either 0 or 1 most of the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47A7E-A12D-BA46-9805-B1E8627F5820}"/>
                  </a:ext>
                </a:extLst>
              </p:cNvPr>
              <p:cNvSpPr txBox="1"/>
              <p:nvPr/>
            </p:nvSpPr>
            <p:spPr>
              <a:xfrm>
                <a:off x="900953" y="3914710"/>
                <a:ext cx="17391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Update rule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47A7E-A12D-BA46-9805-B1E8627F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3914710"/>
                <a:ext cx="1739130" cy="307777"/>
              </a:xfrm>
              <a:prstGeom prst="rect">
                <a:avLst/>
              </a:prstGeom>
              <a:blipFill>
                <a:blip r:embed="rId9"/>
                <a:stretch>
                  <a:fillRect l="-7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61E8D-AA51-7A40-8289-EC38C37E7EF2}"/>
                  </a:ext>
                </a:extLst>
              </p:cNvPr>
              <p:cNvSpPr txBox="1"/>
              <p:nvPr/>
            </p:nvSpPr>
            <p:spPr>
              <a:xfrm>
                <a:off x="2209800" y="4377562"/>
                <a:ext cx="3037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61E8D-AA51-7A40-8289-EC38C37E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377562"/>
                <a:ext cx="303775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42D66DD-CF9D-5549-9EB6-D83A2CDF279A}"/>
              </a:ext>
            </a:extLst>
          </p:cNvPr>
          <p:cNvGrpSpPr/>
          <p:nvPr/>
        </p:nvGrpSpPr>
        <p:grpSpPr>
          <a:xfrm>
            <a:off x="2640083" y="4840414"/>
            <a:ext cx="3675775" cy="558487"/>
            <a:chOff x="2640083" y="4840414"/>
            <a:chExt cx="3675775" cy="558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DCFFFB-1B7A-A849-8F45-105FA8BB545E}"/>
                    </a:ext>
                  </a:extLst>
                </p:cNvPr>
                <p:cNvSpPr txBox="1"/>
                <p:nvPr/>
              </p:nvSpPr>
              <p:spPr>
                <a:xfrm>
                  <a:off x="2870107" y="4840414"/>
                  <a:ext cx="23369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400" dirty="0"/>
                    <a:t>, update the memory cell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DCFFFB-1B7A-A849-8F45-105FA8BB5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107" y="4840414"/>
                  <a:ext cx="233698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703" t="-22222" r="-378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3E4864-B5AC-A845-A955-6CAD0EB331C6}"/>
                    </a:ext>
                  </a:extLst>
                </p:cNvPr>
                <p:cNvSpPr txBox="1"/>
                <p:nvPr/>
              </p:nvSpPr>
              <p:spPr>
                <a:xfrm>
                  <a:off x="2870107" y="5183457"/>
                  <a:ext cx="344575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/>
                    <a:t>, do not update, stick to the old memory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3E4864-B5AC-A845-A955-6CAD0EB33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107" y="5183457"/>
                  <a:ext cx="344575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838" t="-29412" r="-2206" b="-47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C542F64-ED23-FB49-BC81-4C42E73858C5}"/>
                </a:ext>
              </a:extLst>
            </p:cNvPr>
            <p:cNvSpPr/>
            <p:nvPr/>
          </p:nvSpPr>
          <p:spPr>
            <a:xfrm>
              <a:off x="2640083" y="4948136"/>
              <a:ext cx="163629" cy="39034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8FBBBC-061C-9741-A0F3-327AF8654BC4}"/>
              </a:ext>
            </a:extLst>
          </p:cNvPr>
          <p:cNvSpPr txBox="1"/>
          <p:nvPr/>
        </p:nvSpPr>
        <p:spPr>
          <a:xfrm>
            <a:off x="7703675" y="4761383"/>
            <a:ext cx="393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    cat     which     already     ate     …     </a:t>
            </a:r>
            <a:r>
              <a:rPr lang="en-US" sz="1400" b="1" dirty="0"/>
              <a:t>was</a:t>
            </a:r>
            <a:r>
              <a:rPr lang="en-US" sz="1400" dirty="0"/>
              <a:t>     full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DD3A4-C7D5-AA46-8BC4-D70270A0B88B}"/>
              </a:ext>
            </a:extLst>
          </p:cNvPr>
          <p:cNvCxnSpPr/>
          <p:nvPr/>
        </p:nvCxnSpPr>
        <p:spPr>
          <a:xfrm>
            <a:off x="8233565" y="5069160"/>
            <a:ext cx="2356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22CA5C-7AE4-A548-89FA-0207089BDFFF}"/>
                  </a:ext>
                </a:extLst>
              </p:cNvPr>
              <p:cNvSpPr/>
              <p:nvPr/>
            </p:nvSpPr>
            <p:spPr>
              <a:xfrm>
                <a:off x="8124097" y="3951983"/>
                <a:ext cx="18456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for singular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22CA5C-7AE4-A548-89FA-0207089BD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097" y="3951983"/>
                <a:ext cx="1845698" cy="307777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68E5E2-5BDF-6844-9BFC-4C39DAAF706C}"/>
              </a:ext>
            </a:extLst>
          </p:cNvPr>
          <p:cNvCxnSpPr/>
          <p:nvPr/>
        </p:nvCxnSpPr>
        <p:spPr>
          <a:xfrm flipV="1">
            <a:off x="8351409" y="4313764"/>
            <a:ext cx="0" cy="383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C0C5DE-91B9-DD44-BA98-A988C8EB3975}"/>
              </a:ext>
            </a:extLst>
          </p:cNvPr>
          <p:cNvCxnSpPr/>
          <p:nvPr/>
        </p:nvCxnSpPr>
        <p:spPr>
          <a:xfrm>
            <a:off x="8910084" y="5069160"/>
            <a:ext cx="0" cy="406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C55590-F7E7-6E48-945D-FB576B85919C}"/>
                  </a:ext>
                </a:extLst>
              </p:cNvPr>
              <p:cNvSpPr/>
              <p:nvPr/>
            </p:nvSpPr>
            <p:spPr>
              <a:xfrm>
                <a:off x="8544791" y="5546273"/>
                <a:ext cx="7305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1C55590-F7E7-6E48-945D-FB576B859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791" y="5546273"/>
                <a:ext cx="73058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94018EE-BDCC-494A-A6F1-5854C1EB1B13}"/>
              </a:ext>
            </a:extLst>
          </p:cNvPr>
          <p:cNvSpPr txBox="1"/>
          <p:nvPr/>
        </p:nvSpPr>
        <p:spPr>
          <a:xfrm>
            <a:off x="8351409" y="5924556"/>
            <a:ext cx="123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 not update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39D3FE-D2F4-954A-A3C2-C48D03C7ED34}"/>
              </a:ext>
            </a:extLst>
          </p:cNvPr>
          <p:cNvCxnSpPr/>
          <p:nvPr/>
        </p:nvCxnSpPr>
        <p:spPr>
          <a:xfrm>
            <a:off x="9628675" y="5069160"/>
            <a:ext cx="0" cy="406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594456-1F11-8F45-8F88-2FB8A0B40354}"/>
                  </a:ext>
                </a:extLst>
              </p:cNvPr>
              <p:cNvSpPr/>
              <p:nvPr/>
            </p:nvSpPr>
            <p:spPr>
              <a:xfrm>
                <a:off x="9263382" y="5546273"/>
                <a:ext cx="7305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C594456-1F11-8F45-8F88-2FB8A0B40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82" y="5546273"/>
                <a:ext cx="73058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9C3313-5FF9-7042-83BF-C1E2FC7116E9}"/>
              </a:ext>
            </a:extLst>
          </p:cNvPr>
          <p:cNvCxnSpPr/>
          <p:nvPr/>
        </p:nvCxnSpPr>
        <p:spPr>
          <a:xfrm>
            <a:off x="10195745" y="5067483"/>
            <a:ext cx="0" cy="406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E66F858-131D-504B-BECC-3D0D76F9BB14}"/>
                  </a:ext>
                </a:extLst>
              </p:cNvPr>
              <p:cNvSpPr/>
              <p:nvPr/>
            </p:nvSpPr>
            <p:spPr>
              <a:xfrm>
                <a:off x="9830452" y="5544596"/>
                <a:ext cx="7305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E66F858-131D-504B-BECC-3D0D76F9B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52" y="5544596"/>
                <a:ext cx="73058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F1A8C-5DC0-B848-9E19-78067E8AF3C8}"/>
              </a:ext>
            </a:extLst>
          </p:cNvPr>
          <p:cNvCxnSpPr/>
          <p:nvPr/>
        </p:nvCxnSpPr>
        <p:spPr>
          <a:xfrm>
            <a:off x="10971749" y="5073301"/>
            <a:ext cx="0" cy="406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AE6079-22C4-DF4B-A771-79D6F209EC5B}"/>
                  </a:ext>
                </a:extLst>
              </p:cNvPr>
              <p:cNvSpPr/>
              <p:nvPr/>
            </p:nvSpPr>
            <p:spPr>
              <a:xfrm>
                <a:off x="10606456" y="5550414"/>
                <a:ext cx="7305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7AE6079-22C4-DF4B-A771-79D6F209E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456" y="5550414"/>
                <a:ext cx="730585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E2135D-C499-0B4D-96E8-8976F55D81ED}"/>
              </a:ext>
            </a:extLst>
          </p:cNvPr>
          <p:cNvCxnSpPr/>
          <p:nvPr/>
        </p:nvCxnSpPr>
        <p:spPr>
          <a:xfrm flipV="1">
            <a:off x="10971749" y="4324397"/>
            <a:ext cx="0" cy="383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2BD2D0-DB46-334A-AA50-3F1670BC727B}"/>
                  </a:ext>
                </a:extLst>
              </p:cNvPr>
              <p:cNvSpPr txBox="1"/>
              <p:nvPr/>
            </p:nvSpPr>
            <p:spPr>
              <a:xfrm>
                <a:off x="10413620" y="3765924"/>
                <a:ext cx="18803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After this step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 can be updated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2BD2D0-DB46-334A-AA50-3F1670BC7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620" y="3765924"/>
                <a:ext cx="1880359" cy="523220"/>
              </a:xfrm>
              <a:prstGeom prst="rect">
                <a:avLst/>
              </a:prstGeom>
              <a:blipFill>
                <a:blip r:embed="rId18"/>
                <a:stretch>
                  <a:fillRect l="-671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CA7996-81B1-5B48-9606-2AC2C32DB223}"/>
                  </a:ext>
                </a:extLst>
              </p:cNvPr>
              <p:cNvSpPr/>
              <p:nvPr/>
            </p:nvSpPr>
            <p:spPr>
              <a:xfrm>
                <a:off x="2483078" y="1598645"/>
                <a:ext cx="774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7CA7996-81B1-5B48-9606-2AC2C32DB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78" y="1598645"/>
                <a:ext cx="774058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B25C958-5FF6-064A-B362-E5FAFC526891}"/>
              </a:ext>
            </a:extLst>
          </p:cNvPr>
          <p:cNvGrpSpPr/>
          <p:nvPr/>
        </p:nvGrpSpPr>
        <p:grpSpPr>
          <a:xfrm>
            <a:off x="3062507" y="3896594"/>
            <a:ext cx="1658782" cy="788745"/>
            <a:chOff x="3062507" y="3896594"/>
            <a:chExt cx="1658782" cy="78874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6FD1ED-8EE0-0444-8050-0BBAE8AD886F}"/>
                </a:ext>
              </a:extLst>
            </p:cNvPr>
            <p:cNvCxnSpPr/>
            <p:nvPr/>
          </p:nvCxnSpPr>
          <p:spPr>
            <a:xfrm>
              <a:off x="3062507" y="4685339"/>
              <a:ext cx="19462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074505F-4B16-0D42-A896-E4C16FD3E7EF}"/>
                </a:ext>
              </a:extLst>
            </p:cNvPr>
            <p:cNvCxnSpPr/>
            <p:nvPr/>
          </p:nvCxnSpPr>
          <p:spPr>
            <a:xfrm>
              <a:off x="4441541" y="4668580"/>
              <a:ext cx="19462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F9DCA29-D003-9E49-9418-D0406831F67C}"/>
                </a:ext>
              </a:extLst>
            </p:cNvPr>
            <p:cNvCxnSpPr/>
            <p:nvPr/>
          </p:nvCxnSpPr>
          <p:spPr>
            <a:xfrm flipV="1">
              <a:off x="3257136" y="4155688"/>
              <a:ext cx="266649" cy="2218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4766976-CB86-CC4F-BA4D-27568880D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08619" y="4184166"/>
              <a:ext cx="230236" cy="176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F6871A-E6A1-B249-8A64-D2E834BB6DA0}"/>
                </a:ext>
              </a:extLst>
            </p:cNvPr>
            <p:cNvSpPr txBox="1"/>
            <p:nvPr/>
          </p:nvSpPr>
          <p:spPr>
            <a:xfrm>
              <a:off x="3168300" y="3896594"/>
              <a:ext cx="15529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Element-wise product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EEC745-B3AF-AC4B-B4A2-9F74C8891AAE}"/>
                  </a:ext>
                </a:extLst>
              </p:cNvPr>
              <p:cNvSpPr txBox="1"/>
              <p:nvPr/>
            </p:nvSpPr>
            <p:spPr>
              <a:xfrm>
                <a:off x="900953" y="5774626"/>
                <a:ext cx="3245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400" dirty="0"/>
                  <a:t> is of same dim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, a </a:t>
                </a:r>
                <a:r>
                  <a:rPr lang="en-US" sz="1400" i="1" dirty="0"/>
                  <a:t>vector</a:t>
                </a:r>
                <a:r>
                  <a:rPr lang="en-US" sz="1400" dirty="0"/>
                  <a:t> of gate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EEC745-B3AF-AC4B-B4A2-9F74C889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5774626"/>
                <a:ext cx="3245056" cy="307777"/>
              </a:xfrm>
              <a:prstGeom prst="rect">
                <a:avLst/>
              </a:prstGeom>
              <a:blipFill>
                <a:blip r:embed="rId20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22" grpId="0"/>
      <p:bldP spid="24" grpId="0"/>
      <p:bldP spid="29" grpId="0"/>
      <p:bldP spid="30" grpId="0"/>
      <p:bldP spid="32" grpId="0"/>
      <p:bldP spid="34" grpId="0"/>
      <p:bldP spid="36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F5E5F-690C-2E4F-B38C-91AA7EE4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41423-4E54-AC49-885E-AB13AD3E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5A2F-BFE2-3643-87B4-4D6C2519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C1CA2-EDB1-9C4C-A004-97631392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FF12B2-D0A0-C546-8443-436A23EB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62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GRU computation graph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D1559-8107-E244-80E0-342197FDCACC}"/>
              </a:ext>
            </a:extLst>
          </p:cNvPr>
          <p:cNvSpPr/>
          <p:nvPr/>
        </p:nvSpPr>
        <p:spPr>
          <a:xfrm>
            <a:off x="2087200" y="2659235"/>
            <a:ext cx="2988400" cy="2563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533E76-D3E1-3742-AF9E-92362FA6D646}"/>
                  </a:ext>
                </a:extLst>
              </p:cNvPr>
              <p:cNvSpPr/>
              <p:nvPr/>
            </p:nvSpPr>
            <p:spPr>
              <a:xfrm>
                <a:off x="7431152" y="2063744"/>
                <a:ext cx="29779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533E76-D3E1-3742-AF9E-92362FA6D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52" y="2063744"/>
                <a:ext cx="2977930" cy="3077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10AE8-EAB1-F24A-AD50-EB9C54ED048C}"/>
                  </a:ext>
                </a:extLst>
              </p:cNvPr>
              <p:cNvSpPr txBox="1"/>
              <p:nvPr/>
            </p:nvSpPr>
            <p:spPr>
              <a:xfrm>
                <a:off x="7431152" y="2469603"/>
                <a:ext cx="25937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10AE8-EAB1-F24A-AD50-EB9C54ED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52" y="2469603"/>
                <a:ext cx="2593722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D98661-4B25-D343-BF6B-2CF104AB9335}"/>
                  </a:ext>
                </a:extLst>
              </p:cNvPr>
              <p:cNvSpPr txBox="1"/>
              <p:nvPr/>
            </p:nvSpPr>
            <p:spPr>
              <a:xfrm>
                <a:off x="7431152" y="2938245"/>
                <a:ext cx="3037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D98661-4B25-D343-BF6B-2CF104AB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52" y="2938245"/>
                <a:ext cx="303775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584DF-7FAF-F646-8DF4-47C992CBE5D3}"/>
              </a:ext>
            </a:extLst>
          </p:cNvPr>
          <p:cNvGrpSpPr/>
          <p:nvPr/>
        </p:nvGrpSpPr>
        <p:grpSpPr>
          <a:xfrm>
            <a:off x="2777473" y="4348000"/>
            <a:ext cx="637024" cy="322729"/>
            <a:chOff x="5360364" y="3805518"/>
            <a:chExt cx="637024" cy="3227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202BBD3-FADA-AD4E-82F8-1AE8697F633E}"/>
                </a:ext>
              </a:extLst>
            </p:cNvPr>
            <p:cNvSpPr/>
            <p:nvPr/>
          </p:nvSpPr>
          <p:spPr>
            <a:xfrm>
              <a:off x="5360364" y="3805518"/>
              <a:ext cx="637024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CCA756-F8F3-014A-AEDC-D78ED21DEF5A}"/>
                </a:ext>
              </a:extLst>
            </p:cNvPr>
            <p:cNvSpPr txBox="1"/>
            <p:nvPr/>
          </p:nvSpPr>
          <p:spPr>
            <a:xfrm>
              <a:off x="5411623" y="3812993"/>
              <a:ext cx="534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Tanh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5F95EF-573E-B445-AAB5-7A4E9A53A438}"/>
              </a:ext>
            </a:extLst>
          </p:cNvPr>
          <p:cNvGrpSpPr/>
          <p:nvPr/>
        </p:nvGrpSpPr>
        <p:grpSpPr>
          <a:xfrm>
            <a:off x="3865894" y="4357253"/>
            <a:ext cx="637024" cy="322729"/>
            <a:chOff x="5360364" y="3805518"/>
            <a:chExt cx="637024" cy="32272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1CDC7FA-522F-0747-AF87-24B737AB7036}"/>
                </a:ext>
              </a:extLst>
            </p:cNvPr>
            <p:cNvSpPr/>
            <p:nvPr/>
          </p:nvSpPr>
          <p:spPr>
            <a:xfrm>
              <a:off x="5360364" y="3805518"/>
              <a:ext cx="637024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C4C68B-294F-2344-8716-0045F5ACCFD1}"/>
                    </a:ext>
                  </a:extLst>
                </p:cNvPr>
                <p:cNvSpPr txBox="1"/>
                <p:nvPr/>
              </p:nvSpPr>
              <p:spPr>
                <a:xfrm>
                  <a:off x="5512228" y="3812993"/>
                  <a:ext cx="33329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C4C68B-294F-2344-8716-0045F5ACC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228" y="3812993"/>
                  <a:ext cx="33329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562730-6F26-884A-9AE6-C238BDDE2696}"/>
                  </a:ext>
                </a:extLst>
              </p:cNvPr>
              <p:cNvSpPr txBox="1"/>
              <p:nvPr/>
            </p:nvSpPr>
            <p:spPr>
              <a:xfrm>
                <a:off x="1367671" y="3018294"/>
                <a:ext cx="5615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562730-6F26-884A-9AE6-C238BDDE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71" y="3018294"/>
                <a:ext cx="561564" cy="215444"/>
              </a:xfrm>
              <a:prstGeom prst="rect">
                <a:avLst/>
              </a:prstGeom>
              <a:blipFill>
                <a:blip r:embed="rId7"/>
                <a:stretch>
                  <a:fillRect l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D0AC3-2D5E-1F46-9430-293D45766355}"/>
                  </a:ext>
                </a:extLst>
              </p:cNvPr>
              <p:cNvSpPr txBox="1"/>
              <p:nvPr/>
            </p:nvSpPr>
            <p:spPr>
              <a:xfrm>
                <a:off x="2892434" y="5726842"/>
                <a:ext cx="4070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D0AC3-2D5E-1F46-9430-293D4576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34" y="5726842"/>
                <a:ext cx="407099" cy="215444"/>
              </a:xfrm>
              <a:prstGeom prst="rect">
                <a:avLst/>
              </a:prstGeom>
              <a:blipFill>
                <a:blip r:embed="rId8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2034B4-80FC-9A4F-ACAA-B3D4AD42D6A9}"/>
                  </a:ext>
                </a:extLst>
              </p:cNvPr>
              <p:cNvSpPr txBox="1"/>
              <p:nvPr/>
            </p:nvSpPr>
            <p:spPr>
              <a:xfrm>
                <a:off x="5291185" y="3018294"/>
                <a:ext cx="3916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2034B4-80FC-9A4F-ACAA-B3D4AD42D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5" y="3018294"/>
                <a:ext cx="391646" cy="215444"/>
              </a:xfrm>
              <a:prstGeom prst="rect">
                <a:avLst/>
              </a:prstGeom>
              <a:blipFill>
                <a:blip r:embed="rId9"/>
                <a:stretch>
                  <a:fillRect l="-6452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2EBEF7-E32B-D94F-9E75-F0FECBA3190D}"/>
                  </a:ext>
                </a:extLst>
              </p:cNvPr>
              <p:cNvSpPr txBox="1"/>
              <p:nvPr/>
            </p:nvSpPr>
            <p:spPr>
              <a:xfrm>
                <a:off x="4237311" y="1558573"/>
                <a:ext cx="410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2EBEF7-E32B-D94F-9E75-F0FECBA31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11" y="1558573"/>
                <a:ext cx="410882" cy="215444"/>
              </a:xfrm>
              <a:prstGeom prst="rect">
                <a:avLst/>
              </a:prstGeom>
              <a:blipFill>
                <a:blip r:embed="rId10"/>
                <a:stretch>
                  <a:fillRect l="-9091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28755F9-3CEC-0F40-8C57-CEDE7F638A59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777473" y="4672505"/>
            <a:ext cx="1406933" cy="256417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CFC91AF-840A-D142-AF2E-0F7E34311F3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rot="5400000" flipH="1" flipV="1">
            <a:off x="3113027" y="4655463"/>
            <a:ext cx="1054337" cy="1088422"/>
          </a:xfrm>
          <a:prstGeom prst="curvedConnector3">
            <a:avLst>
              <a:gd name="adj1" fmla="val 6927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71A43A-8BD3-6646-9A4F-9A191B550306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929235" y="3126016"/>
            <a:ext cx="33619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C6CD086-2AAD-E84F-9DA3-BFE247961DCF}"/>
              </a:ext>
            </a:extLst>
          </p:cNvPr>
          <p:cNvCxnSpPr>
            <a:endCxn id="15" idx="2"/>
          </p:cNvCxnSpPr>
          <p:nvPr/>
        </p:nvCxnSpPr>
        <p:spPr>
          <a:xfrm rot="16200000" flipH="1">
            <a:off x="1922374" y="3489641"/>
            <a:ext cx="1537236" cy="809985"/>
          </a:xfrm>
          <a:prstGeom prst="curvedConnector3">
            <a:avLst>
              <a:gd name="adj1" fmla="val 1176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251C35-EA22-1942-95D5-B825696A8C73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V="1">
            <a:off x="3095984" y="4670729"/>
            <a:ext cx="1" cy="10561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99681E8-36BF-3A4D-8FED-EC57B88A2D79}"/>
              </a:ext>
            </a:extLst>
          </p:cNvPr>
          <p:cNvSpPr/>
          <p:nvPr/>
        </p:nvSpPr>
        <p:spPr>
          <a:xfrm>
            <a:off x="3447717" y="2986207"/>
            <a:ext cx="384955" cy="2752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1B6EB9-FCB6-364C-B216-C6A3BB241D5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3095983" y="3750733"/>
            <a:ext cx="2" cy="597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DF6F70-BA3E-934B-8EC9-0567611CD52A}"/>
              </a:ext>
            </a:extLst>
          </p:cNvPr>
          <p:cNvCxnSpPr/>
          <p:nvPr/>
        </p:nvCxnSpPr>
        <p:spPr>
          <a:xfrm flipH="1" flipV="1">
            <a:off x="4184406" y="3750733"/>
            <a:ext cx="2" cy="597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2D2B467-B5AC-6148-8DFE-7A715DA66F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30585" y="3326845"/>
            <a:ext cx="499141" cy="3683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AB0325EB-A056-3A4D-971F-D1E48A321A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50661" y="3323781"/>
            <a:ext cx="499141" cy="3683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4EAFA71-7107-6744-A47E-00636568FDC5}"/>
                  </a:ext>
                </a:extLst>
              </p:cNvPr>
              <p:cNvSpPr/>
              <p:nvPr/>
            </p:nvSpPr>
            <p:spPr>
              <a:xfrm>
                <a:off x="3063883" y="3856729"/>
                <a:ext cx="5763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4EAFA71-7107-6744-A47E-00636568F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883" y="3856729"/>
                <a:ext cx="57631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DD46FD2-3D92-184E-98CD-015BB1ECF9EE}"/>
                  </a:ext>
                </a:extLst>
              </p:cNvPr>
              <p:cNvSpPr/>
              <p:nvPr/>
            </p:nvSpPr>
            <p:spPr>
              <a:xfrm>
                <a:off x="4233228" y="3856729"/>
                <a:ext cx="3967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DD46FD2-3D92-184E-98CD-015BB1ECF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228" y="3856729"/>
                <a:ext cx="39677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1ABF9861-872F-F943-BD67-977BFBC6194B}"/>
              </a:ext>
            </a:extLst>
          </p:cNvPr>
          <p:cNvSpPr/>
          <p:nvPr/>
        </p:nvSpPr>
        <p:spPr>
          <a:xfrm>
            <a:off x="7046197" y="3002521"/>
            <a:ext cx="267590" cy="1913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D295ADA-D3D2-C14D-9A2F-C9BE1A411D62}"/>
              </a:ext>
            </a:extLst>
          </p:cNvPr>
          <p:cNvGrpSpPr/>
          <p:nvPr/>
        </p:nvGrpSpPr>
        <p:grpSpPr>
          <a:xfrm>
            <a:off x="4000231" y="2042526"/>
            <a:ext cx="833782" cy="322729"/>
            <a:chOff x="5360363" y="3805518"/>
            <a:chExt cx="833782" cy="32272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D852C145-9EB7-334F-84DE-5B9816FD3DF3}"/>
                </a:ext>
              </a:extLst>
            </p:cNvPr>
            <p:cNvSpPr/>
            <p:nvPr/>
          </p:nvSpPr>
          <p:spPr>
            <a:xfrm>
              <a:off x="5360363" y="3805518"/>
              <a:ext cx="833781" cy="3227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C4BBB2-7C8C-7F4A-B9E3-D21D40C991E6}"/>
                </a:ext>
              </a:extLst>
            </p:cNvPr>
            <p:cNvSpPr txBox="1"/>
            <p:nvPr/>
          </p:nvSpPr>
          <p:spPr>
            <a:xfrm>
              <a:off x="5411623" y="3812993"/>
              <a:ext cx="782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Softmax</a:t>
              </a:r>
              <a:endParaRPr lang="en-US" sz="1400" dirty="0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3F00BA7-544A-CE4B-8F36-F9069D31B068}"/>
              </a:ext>
            </a:extLst>
          </p:cNvPr>
          <p:cNvCxnSpPr>
            <a:cxnSpLocks/>
            <a:stCxn id="66" idx="0"/>
            <a:endCxn id="22" idx="2"/>
          </p:cNvCxnSpPr>
          <p:nvPr/>
        </p:nvCxnSpPr>
        <p:spPr>
          <a:xfrm flipV="1">
            <a:off x="4442752" y="1774017"/>
            <a:ext cx="0" cy="275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BF236D7-F1A9-E745-8097-534229A52978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442752" y="2357778"/>
            <a:ext cx="0" cy="7682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E227D-1D5B-ED49-82FB-053C50C63881}"/>
                  </a:ext>
                </a:extLst>
              </p:cNvPr>
              <p:cNvSpPr/>
              <p:nvPr/>
            </p:nvSpPr>
            <p:spPr>
              <a:xfrm>
                <a:off x="5238723" y="3246022"/>
                <a:ext cx="7740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E227D-1D5B-ED49-82FB-053C50C63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23" y="3246022"/>
                <a:ext cx="77405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AD7726B-C686-9C4B-ACF1-B7FE5BCEF2E0}"/>
                  </a:ext>
                </a:extLst>
              </p:cNvPr>
              <p:cNvSpPr/>
              <p:nvPr/>
            </p:nvSpPr>
            <p:spPr>
              <a:xfrm>
                <a:off x="1074771" y="3250664"/>
                <a:ext cx="9439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AD7726B-C686-9C4B-ACF1-B7FE5BCEF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71" y="3250664"/>
                <a:ext cx="94397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6B02EE-7F85-DA41-9B61-5B0FA2CFE616}"/>
                  </a:ext>
                </a:extLst>
              </p:cNvPr>
              <p:cNvSpPr txBox="1"/>
              <p:nvPr/>
            </p:nvSpPr>
            <p:spPr>
              <a:xfrm>
                <a:off x="7431152" y="3567752"/>
                <a:ext cx="19298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400" dirty="0"/>
                  <a:t> is very close to 0 or 1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6B02EE-7F85-DA41-9B61-5B0FA2CFE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52" y="3567752"/>
                <a:ext cx="1929887" cy="307777"/>
              </a:xfrm>
              <a:prstGeom prst="rect">
                <a:avLst/>
              </a:prstGeom>
              <a:blipFill>
                <a:blip r:embed="rId1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201F24-086D-524D-ACDF-837A4C9FB4AE}"/>
                  </a:ext>
                </a:extLst>
              </p:cNvPr>
              <p:cNvSpPr txBox="1"/>
              <p:nvPr/>
            </p:nvSpPr>
            <p:spPr>
              <a:xfrm>
                <a:off x="7431078" y="3995392"/>
                <a:ext cx="23590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201F24-086D-524D-ACDF-837A4C9F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078" y="3995392"/>
                <a:ext cx="2359044" cy="307777"/>
              </a:xfrm>
              <a:prstGeom prst="rect">
                <a:avLst/>
              </a:prstGeom>
              <a:blipFill>
                <a:blip r:embed="rId16"/>
                <a:stretch>
                  <a:fillRect l="-53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3E713F8-303B-8249-84E4-1A0770C65F58}"/>
              </a:ext>
            </a:extLst>
          </p:cNvPr>
          <p:cNvSpPr txBox="1"/>
          <p:nvPr/>
        </p:nvSpPr>
        <p:spPr>
          <a:xfrm>
            <a:off x="7431078" y="4466969"/>
            <a:ext cx="3826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(almost) directly passes backward!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67BBFD-9942-A844-9C08-8C5B70A46BD6}"/>
              </a:ext>
            </a:extLst>
          </p:cNvPr>
          <p:cNvSpPr txBox="1"/>
          <p:nvPr/>
        </p:nvSpPr>
        <p:spPr>
          <a:xfrm>
            <a:off x="7431078" y="4884348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GRU can mitigate vanishing gradient</a:t>
            </a:r>
          </a:p>
        </p:txBody>
      </p:sp>
    </p:spTree>
    <p:extLst>
      <p:ext uri="{BB962C8B-B14F-4D97-AF65-F5344CB8AC3E}">
        <p14:creationId xmlns:p14="http://schemas.microsoft.com/office/powerpoint/2010/main" val="3781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D235-976E-9B4C-A8E8-93E36A37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GRU (full) 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(Cho et al., 2014)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445AC-010A-1D4A-ADD5-76276CD0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E499-AA96-364A-A104-B2E670ACB23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478F-BE91-EB45-B097-7FBF7A2C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98732-F446-4C47-B276-405B4B7C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2DAD-A2F0-D94C-99D2-25241C7BF86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6BE54-D978-214B-AE68-BE03AB26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0E4A7-CD38-6548-BFB1-A62125AFE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1" y="1690688"/>
            <a:ext cx="7830207" cy="2642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E4693-E4AB-C249-99FE-2495306FA0CE}"/>
              </a:ext>
            </a:extLst>
          </p:cNvPr>
          <p:cNvSpPr txBox="1"/>
          <p:nvPr/>
        </p:nvSpPr>
        <p:spPr>
          <a:xfrm>
            <a:off x="840828" y="5980387"/>
            <a:ext cx="488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http://colah.github.io/posts/2015-08-Understanding-LSTMs/</a:t>
            </a:r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6FC24E-400D-FA42-985C-96249EE5ACC2}"/>
              </a:ext>
            </a:extLst>
          </p:cNvPr>
          <p:cNvCxnSpPr/>
          <p:nvPr/>
        </p:nvCxnSpPr>
        <p:spPr>
          <a:xfrm>
            <a:off x="5349766" y="2963917"/>
            <a:ext cx="374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81E47D3-0B7A-9044-8C7E-A24580B7B5AF}"/>
              </a:ext>
            </a:extLst>
          </p:cNvPr>
          <p:cNvSpPr/>
          <p:nvPr/>
        </p:nvSpPr>
        <p:spPr>
          <a:xfrm>
            <a:off x="5189034" y="1984917"/>
            <a:ext cx="4319239" cy="2245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E02BB4-7759-3A40-B431-BE9435F57829}"/>
                  </a:ext>
                </a:extLst>
              </p:cNvPr>
              <p:cNvSpPr/>
              <p:nvPr/>
            </p:nvSpPr>
            <p:spPr>
              <a:xfrm>
                <a:off x="6180937" y="2094944"/>
                <a:ext cx="3756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E02BB4-7759-3A40-B431-BE9435F57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37" y="2094944"/>
                <a:ext cx="3756028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96D01B-FA6F-324F-A410-66781920F2C3}"/>
                  </a:ext>
                </a:extLst>
              </p:cNvPr>
              <p:cNvSpPr txBox="1"/>
              <p:nvPr/>
            </p:nvSpPr>
            <p:spPr>
              <a:xfrm>
                <a:off x="6180937" y="2646411"/>
                <a:ext cx="29481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96D01B-FA6F-324F-A410-66781920F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37" y="2646411"/>
                <a:ext cx="2948179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E3C5A2-7971-0D4A-8557-B7A3CFEFE0D2}"/>
                  </a:ext>
                </a:extLst>
              </p:cNvPr>
              <p:cNvSpPr txBox="1"/>
              <p:nvPr/>
            </p:nvSpPr>
            <p:spPr>
              <a:xfrm>
                <a:off x="6180937" y="3797653"/>
                <a:ext cx="3455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E3C5A2-7971-0D4A-8557-B7A3CFEFE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37" y="3797653"/>
                <a:ext cx="345575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C13A0E-930E-D549-A6F1-11C2A20CE1A4}"/>
                  </a:ext>
                </a:extLst>
              </p:cNvPr>
              <p:cNvSpPr txBox="1"/>
              <p:nvPr/>
            </p:nvSpPr>
            <p:spPr>
              <a:xfrm>
                <a:off x="6123806" y="3209124"/>
                <a:ext cx="3005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C13A0E-930E-D549-A6F1-11C2A20CE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806" y="3209124"/>
                <a:ext cx="3005310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AC3663-735B-C447-AAE3-D044C8221A22}"/>
              </a:ext>
            </a:extLst>
          </p:cNvPr>
          <p:cNvSpPr txBox="1"/>
          <p:nvPr/>
        </p:nvSpPr>
        <p:spPr>
          <a:xfrm>
            <a:off x="9141651" y="3174237"/>
            <a:ext cx="159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Relevance gate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EA16E8-B280-2E4D-B5C4-79EA41826E37}"/>
              </a:ext>
            </a:extLst>
          </p:cNvPr>
          <p:cNvCxnSpPr/>
          <p:nvPr/>
        </p:nvCxnSpPr>
        <p:spPr>
          <a:xfrm>
            <a:off x="6296722" y="3543569"/>
            <a:ext cx="230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4097B5-42A6-8440-9EFF-74CD9A0F4458}"/>
                  </a:ext>
                </a:extLst>
              </p:cNvPr>
              <p:cNvSpPr/>
              <p:nvPr/>
            </p:nvSpPr>
            <p:spPr>
              <a:xfrm>
                <a:off x="953364" y="2148297"/>
                <a:ext cx="83086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4097B5-42A6-8440-9EFF-74CD9A0F4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64" y="2148297"/>
                <a:ext cx="83086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610174-4820-384E-956A-93F7E2013571}"/>
                  </a:ext>
                </a:extLst>
              </p:cNvPr>
              <p:cNvSpPr/>
              <p:nvPr/>
            </p:nvSpPr>
            <p:spPr>
              <a:xfrm>
                <a:off x="3831322" y="1736042"/>
                <a:ext cx="6353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A610174-4820-384E-956A-93F7E2013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2" y="1736042"/>
                <a:ext cx="63530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47436-CCCE-0C41-96BA-FACF70AF1CCC}"/>
                  </a:ext>
                </a:extLst>
              </p:cNvPr>
              <p:cNvSpPr/>
              <p:nvPr/>
            </p:nvSpPr>
            <p:spPr>
              <a:xfrm>
                <a:off x="1344147" y="4104717"/>
                <a:ext cx="65088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47436-CCCE-0C41-96BA-FACF70AF1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47" y="4104717"/>
                <a:ext cx="65088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599C763-9E5B-FF4A-AEFF-A1E5DBABB3AB}"/>
              </a:ext>
            </a:extLst>
          </p:cNvPr>
          <p:cNvSpPr/>
          <p:nvPr/>
        </p:nvSpPr>
        <p:spPr>
          <a:xfrm>
            <a:off x="3104326" y="3099896"/>
            <a:ext cx="178420" cy="148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CFD9A-7160-3640-9FF5-8B9EA16836E6}"/>
              </a:ext>
            </a:extLst>
          </p:cNvPr>
          <p:cNvSpPr/>
          <p:nvPr/>
        </p:nvSpPr>
        <p:spPr>
          <a:xfrm>
            <a:off x="2609355" y="3107473"/>
            <a:ext cx="123218" cy="149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4B93E0-F756-C741-86C0-978F21C4A191}"/>
              </a:ext>
            </a:extLst>
          </p:cNvPr>
          <p:cNvSpPr/>
          <p:nvPr/>
        </p:nvSpPr>
        <p:spPr>
          <a:xfrm>
            <a:off x="4128348" y="3025554"/>
            <a:ext cx="168589" cy="2230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A79E1D-7A47-CD4B-BA2E-FE267CAF7001}"/>
                  </a:ext>
                </a:extLst>
              </p:cNvPr>
              <p:cNvSpPr/>
              <p:nvPr/>
            </p:nvSpPr>
            <p:spPr>
              <a:xfrm>
                <a:off x="3018833" y="2992802"/>
                <a:ext cx="34940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A79E1D-7A47-CD4B-BA2E-FE267CAF7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33" y="2992802"/>
                <a:ext cx="34940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AE389C-2597-EE45-98BB-B09F9D6D378A}"/>
                  </a:ext>
                </a:extLst>
              </p:cNvPr>
              <p:cNvSpPr/>
              <p:nvPr/>
            </p:nvSpPr>
            <p:spPr>
              <a:xfrm>
                <a:off x="2447397" y="3011516"/>
                <a:ext cx="34940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AE389C-2597-EE45-98BB-B09F9D6D3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97" y="3011516"/>
                <a:ext cx="34940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5041F8-C79A-FA45-A5D0-2B0ED32E8C99}"/>
                  </a:ext>
                </a:extLst>
              </p:cNvPr>
              <p:cNvSpPr/>
              <p:nvPr/>
            </p:nvSpPr>
            <p:spPr>
              <a:xfrm>
                <a:off x="3990480" y="2992801"/>
                <a:ext cx="5763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5041F8-C79A-FA45-A5D0-2B0ED32E8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80" y="2992801"/>
                <a:ext cx="57631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9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1694</Words>
  <Application>Microsoft Macintosh PowerPoint</Application>
  <PresentationFormat>Widescreen</PresentationFormat>
  <Paragraphs>414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等线</vt:lpstr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17: Recurrent Neural Network (Part 2)</vt:lpstr>
      <vt:lpstr>Outline</vt:lpstr>
      <vt:lpstr>Long-term dependency issue</vt:lpstr>
      <vt:lpstr>Vanishing gradient</vt:lpstr>
      <vt:lpstr>Exploding gradient</vt:lpstr>
      <vt:lpstr>How to address vanishing gradient?</vt:lpstr>
      <vt:lpstr>GRU (simplified)</vt:lpstr>
      <vt:lpstr>GRU computation graph</vt:lpstr>
      <vt:lpstr>GRU (full) (Cho et al., 2014)</vt:lpstr>
      <vt:lpstr>Long Short Term Memory (LSTM) unit</vt:lpstr>
      <vt:lpstr>LSTM computation graph</vt:lpstr>
      <vt:lpstr>Full network</vt:lpstr>
      <vt:lpstr>Simpler graph notation</vt:lpstr>
      <vt:lpstr>Bidirectional RNN</vt:lpstr>
      <vt:lpstr>Bidirectional RNN</vt:lpstr>
      <vt:lpstr>Deep RNN</vt:lpstr>
      <vt:lpstr>Deep Bidirectional RNN</vt:lpstr>
      <vt:lpstr>An example of RNN using PyTorch</vt:lpstr>
      <vt:lpstr>An example of RNN using PyTorch (cont.)</vt:lpstr>
      <vt:lpstr>An example of RNN using PyTorch (cont.)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Xu</dc:creator>
  <cp:lastModifiedBy>Yang Xu</cp:lastModifiedBy>
  <cp:revision>244</cp:revision>
  <dcterms:created xsi:type="dcterms:W3CDTF">2018-10-21T17:22:04Z</dcterms:created>
  <dcterms:modified xsi:type="dcterms:W3CDTF">2018-10-25T04:57:50Z</dcterms:modified>
</cp:coreProperties>
</file>